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63" r:id="rId2"/>
    <p:sldId id="283" r:id="rId3"/>
    <p:sldId id="294" r:id="rId4"/>
    <p:sldId id="277" r:id="rId5"/>
    <p:sldId id="278" r:id="rId6"/>
    <p:sldId id="295" r:id="rId7"/>
    <p:sldId id="292" r:id="rId8"/>
    <p:sldId id="298" r:id="rId9"/>
    <p:sldId id="269" r:id="rId10"/>
    <p:sldId id="297" r:id="rId11"/>
    <p:sldId id="271" r:id="rId12"/>
    <p:sldId id="270" r:id="rId13"/>
    <p:sldId id="289" r:id="rId14"/>
    <p:sldId id="272" r:id="rId15"/>
    <p:sldId id="273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36E"/>
    <a:srgbClr val="945200"/>
    <a:srgbClr val="7782B3"/>
    <a:srgbClr val="50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7BBFF4-804F-08D1-8C1A-E5AF3D80EA24}" v="1" dt="2025-04-29T14:18:04.362"/>
    <p1510:client id="{637928A9-4998-2849-DF4D-1DFFBE7207A7}" v="116" dt="2025-04-29T03:08:09.196"/>
    <p1510:client id="{84FC17C0-45E5-8E4F-8974-29AA868E98E6}" v="1204" dt="2025-04-29T14:43:44.063"/>
    <p1510:client id="{8F4352D6-E0B1-45B0-8754-108EE538C2B8}" v="2261" dt="2025-04-29T05:57:41.879"/>
    <p1510:client id="{9258D0EF-02EC-D842-8E88-C7C7B4E767ED}" v="6890" dt="2025-04-29T17:14:29.437"/>
    <p1510:client id="{DF66F28D-1D18-984E-B2CB-02C524B1A294}" v="1085" dt="2025-04-29T09:00:49.6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5"/>
    <p:restoredTop sz="96751"/>
  </p:normalViewPr>
  <p:slideViewPr>
    <p:cSldViewPr snapToGrid="0">
      <p:cViewPr varScale="1">
        <p:scale>
          <a:sx n="146" d="100"/>
          <a:sy n="146" d="100"/>
        </p:scale>
        <p:origin x="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0A1FF-CA17-8E41-93A6-AA28A6E21A06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2C17C-B844-8D44-B90C-E1EAE0D7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D18F-9990-6F62-067D-E7E3DD2E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39A7C-C054-28EB-498C-0DA96A0A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E0B25-D5F3-E8D4-DFE5-36B33DFA8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3956D-7337-2BAA-8785-7A71DFCA9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90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BD18F-9990-6F62-067D-E7E3DD2E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F39A7C-C054-28EB-498C-0DA96A0A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E0B25-D5F3-E8D4-DFE5-36B33DFA8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3956D-7337-2BAA-8785-7A71DFCA9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57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>
                <a:effectLst/>
                <a:latin typeface="fkGroteskNeue"/>
              </a:rPr>
              <a:t>Lead Time and relevant metrics.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Lead time bins 90-180 days and 180+ days have the highest cancellation counts.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50% of these bookings are from Portugal (PRT) local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More than 90% are booked via Travel Agents (TA) / Tour Operators (TO).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90% are non-repeat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No effective special requests indicating lower engagement or commitment.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Customer type is predominantly Transient.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Deposit types are mostly non-refundable and non-deposit, with a slightly higher proportion of non-deposit in 90-180 days.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Marketing plan </a:t>
            </a:r>
          </a:p>
          <a:p>
            <a:endParaRPr lang="en-US"/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 Increase Booking Commitment through Deposit Policies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Introduce or promote refundable deposit options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for long lead-time bookings to encourage commitment.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non-refundable or no-deposit bookings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offer incentives such as discounts or loyalty points for converting to refundable deposits.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Clearly communicate deposit policies and benefits to reduce cancellations driven by low commitment.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 Enhance Customer Engagement and Personalization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special requests correlate with lower cancellations,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encourage guests to make special requests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Proactively offer add-ons or personalized options (e.g., room upgrades, late check-outs, special amenities) via TA/TO channels.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personalized emails or messages highlighting these options post-booking.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 Strengthen Relationships with Travel Agents and Tour Operators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Collaborate with TA/TO partners to: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Educate them on cancellation risks and benefits of promoting refundable deposits or special requests.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incentives for agents who book customers with higher engagement levels.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Share cancellation prediction insights to help agents identify high-risk bookings early.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 Target Non-Repeat Customers with Loyalty Programs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loyalty or referral programs to convert non-repeat customers into repeat guests.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Offer early-bird specials or exclusive benefits for returning customers to reduce cancellations.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remarketing campaigns focused on previous bookers who cancelled to understand and address their concerns.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 Tailored Communication and Reminders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timely reminders and value-adding content to guests with long lead times: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Highlight upcoming events, hotel improvements, or exclusive offers.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flexible modification options to reduce cancellations due to changing plans.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92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A1BF-1977-A446-A7F6-25A9662A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50D09C-06C7-ADAC-7A0F-3AE1F59B5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87C32-8B31-0010-C0AA-6A6DD0207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1" i="0">
                <a:effectLst/>
                <a:latin typeface="fkGroteskNeue"/>
              </a:rPr>
              <a:t>Lead Time and relevant metrics.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Lead time bins 90-180 days and 180+ days have the highest cancellation counts.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50% of these bookings are from Portugal (PRT) local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More than 90% are booked via Travel Agents (TA) / Tour Operators (TO).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Over 90% are non-repeat customers.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No effective special requests indicating lower engagement or commitment.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Customer type is predominantly Transient.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fkGroteskNeue"/>
              </a:rPr>
              <a:t>Deposit types are mostly non-refundable and non-deposit, with a slightly higher proportion of non-deposit in 90-180 days.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Marketing plan </a:t>
            </a:r>
          </a:p>
          <a:p>
            <a:endParaRPr lang="en-US"/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 Increase Booking Commitment through Deposit Policies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Introduce or promote refundable deposit options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for long lead-time bookings to encourage commitment.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non-refundable or no-deposit bookings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offer incentives such as discounts or loyalty points for converting to refundable deposits.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Clearly communicate deposit policies and benefits to reduce cancellations driven by low commitment.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 Enhance Customer Engagement and Personalization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special requests correlate with lower cancellations, </a:t>
            </a: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encourage guests to make special requests</a:t>
            </a: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Proactively offer add-ons or personalized options (e.g., room upgrades, late check-outs, special amenities) via TA/TO channels.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personalized emails or messages highlighting these options post-booking.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 Strengthen Relationships with Travel Agents and Tour Operators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Collaborate with TA/TO partners to: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Educate them on cancellation risks and benefits of promoting refundable deposits or special requests.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incentives for agents who book customers with higher engagement levels.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Share cancellation prediction insights to help agents identify high-risk bookings early.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 Target Non-Repeat Customers with Loyalty Programs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Launch loyalty or referral programs to convert non-repeat customers into repeat guests.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Offer early-bird specials or exclusive benefits for returning customers to reduce cancellations.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 remarketing campaigns focused on previous bookers who cancelled to understand and address their concerns.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 Tailored Communication and Reminders</a:t>
            </a:r>
            <a:endParaRPr lang="en-US" sz="12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Send timely reminders and value-adding content to guests with long lead times: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Highlight upcoming events, hotel improvements, or exclusive offers.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2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Provide flexible modification options to reduce cancellations due to changing plans.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1149E-DCE9-C690-78BF-A156721EA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2C17C-B844-8D44-B90C-E1EAE0D782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1ACE843-4B58-91D0-20A2-2A2C5CBB08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E6F6F8A-CE10-85AD-0761-6A339A561D08}"/>
              </a:ext>
            </a:extLst>
          </p:cNvPr>
          <p:cNvSpPr>
            <a:spLocks noChangeAspect="1"/>
          </p:cNvSpPr>
          <p:nvPr userDrawn="1"/>
        </p:nvSpPr>
        <p:spPr>
          <a:xfrm>
            <a:off x="8710746" y="576944"/>
            <a:ext cx="3200400" cy="5704113"/>
          </a:xfrm>
          <a:custGeom>
            <a:avLst/>
            <a:gdLst>
              <a:gd name="connsiteX0" fmla="*/ 2743200 w 3200400"/>
              <a:gd name="connsiteY0" fmla="*/ 3570513 h 5704113"/>
              <a:gd name="connsiteX1" fmla="*/ 3200400 w 3200400"/>
              <a:gd name="connsiteY1" fmla="*/ 4027713 h 5704113"/>
              <a:gd name="connsiteX2" fmla="*/ 2743200 w 3200400"/>
              <a:gd name="connsiteY2" fmla="*/ 4484913 h 5704113"/>
              <a:gd name="connsiteX3" fmla="*/ 2286000 w 3200400"/>
              <a:gd name="connsiteY3" fmla="*/ 4027713 h 5704113"/>
              <a:gd name="connsiteX4" fmla="*/ 2743200 w 3200400"/>
              <a:gd name="connsiteY4" fmla="*/ 3570513 h 5704113"/>
              <a:gd name="connsiteX5" fmla="*/ 1143000 w 3200400"/>
              <a:gd name="connsiteY5" fmla="*/ 3418111 h 5704113"/>
              <a:gd name="connsiteX6" fmla="*/ 2286000 w 3200400"/>
              <a:gd name="connsiteY6" fmla="*/ 4561112 h 5704113"/>
              <a:gd name="connsiteX7" fmla="*/ 1143000 w 3200400"/>
              <a:gd name="connsiteY7" fmla="*/ 5704113 h 5704113"/>
              <a:gd name="connsiteX8" fmla="*/ 0 w 3200400"/>
              <a:gd name="connsiteY8" fmla="*/ 4561112 h 5704113"/>
              <a:gd name="connsiteX9" fmla="*/ 1143000 w 3200400"/>
              <a:gd name="connsiteY9" fmla="*/ 3418111 h 5704113"/>
              <a:gd name="connsiteX10" fmla="*/ 2194561 w 3200400"/>
              <a:gd name="connsiteY10" fmla="*/ 1957250 h 5704113"/>
              <a:gd name="connsiteX11" fmla="*/ 3017521 w 3200400"/>
              <a:gd name="connsiteY11" fmla="*/ 2780210 h 5704113"/>
              <a:gd name="connsiteX12" fmla="*/ 2194561 w 3200400"/>
              <a:gd name="connsiteY12" fmla="*/ 3603170 h 5704113"/>
              <a:gd name="connsiteX13" fmla="*/ 1371601 w 3200400"/>
              <a:gd name="connsiteY13" fmla="*/ 2780210 h 5704113"/>
              <a:gd name="connsiteX14" fmla="*/ 2194561 w 3200400"/>
              <a:gd name="connsiteY14" fmla="*/ 1957250 h 5704113"/>
              <a:gd name="connsiteX15" fmla="*/ 822961 w 3200400"/>
              <a:gd name="connsiteY15" fmla="*/ 1682930 h 5704113"/>
              <a:gd name="connsiteX16" fmla="*/ 1371601 w 3200400"/>
              <a:gd name="connsiteY16" fmla="*/ 2231570 h 5704113"/>
              <a:gd name="connsiteX17" fmla="*/ 822961 w 3200400"/>
              <a:gd name="connsiteY17" fmla="*/ 2780210 h 5704113"/>
              <a:gd name="connsiteX18" fmla="*/ 274321 w 3200400"/>
              <a:gd name="connsiteY18" fmla="*/ 2231570 h 5704113"/>
              <a:gd name="connsiteX19" fmla="*/ 822961 w 3200400"/>
              <a:gd name="connsiteY19" fmla="*/ 1682930 h 5704113"/>
              <a:gd name="connsiteX20" fmla="*/ 1783081 w 3200400"/>
              <a:gd name="connsiteY20" fmla="*/ 0 h 5704113"/>
              <a:gd name="connsiteX21" fmla="*/ 2743201 w 3200400"/>
              <a:gd name="connsiteY21" fmla="*/ 960120 h 5704113"/>
              <a:gd name="connsiteX22" fmla="*/ 1783081 w 3200400"/>
              <a:gd name="connsiteY22" fmla="*/ 1920240 h 5704113"/>
              <a:gd name="connsiteX23" fmla="*/ 822961 w 3200400"/>
              <a:gd name="connsiteY23" fmla="*/ 960120 h 5704113"/>
              <a:gd name="connsiteX24" fmla="*/ 1783081 w 3200400"/>
              <a:gd name="connsiteY24" fmla="*/ 0 h 570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00400" h="5704113">
                <a:moveTo>
                  <a:pt x="2743200" y="3570513"/>
                </a:moveTo>
                <a:cubicBezTo>
                  <a:pt x="2995705" y="3570513"/>
                  <a:pt x="3200400" y="3775208"/>
                  <a:pt x="3200400" y="4027713"/>
                </a:cubicBezTo>
                <a:cubicBezTo>
                  <a:pt x="3200400" y="4280218"/>
                  <a:pt x="2995705" y="4484913"/>
                  <a:pt x="2743200" y="4484913"/>
                </a:cubicBezTo>
                <a:cubicBezTo>
                  <a:pt x="2490695" y="4484913"/>
                  <a:pt x="2286000" y="4280218"/>
                  <a:pt x="2286000" y="4027713"/>
                </a:cubicBezTo>
                <a:cubicBezTo>
                  <a:pt x="2286000" y="3775208"/>
                  <a:pt x="2490695" y="3570513"/>
                  <a:pt x="2743200" y="3570513"/>
                </a:cubicBezTo>
                <a:close/>
                <a:moveTo>
                  <a:pt x="1143000" y="3418111"/>
                </a:moveTo>
                <a:cubicBezTo>
                  <a:pt x="1774261" y="3418111"/>
                  <a:pt x="2286000" y="3929850"/>
                  <a:pt x="2286000" y="4561112"/>
                </a:cubicBezTo>
                <a:cubicBezTo>
                  <a:pt x="2286000" y="5192374"/>
                  <a:pt x="1774261" y="5704113"/>
                  <a:pt x="1143000" y="5704113"/>
                </a:cubicBezTo>
                <a:cubicBezTo>
                  <a:pt x="511739" y="5704113"/>
                  <a:pt x="0" y="5192374"/>
                  <a:pt x="0" y="4561112"/>
                </a:cubicBezTo>
                <a:cubicBezTo>
                  <a:pt x="0" y="3929850"/>
                  <a:pt x="511739" y="3418111"/>
                  <a:pt x="1143000" y="3418111"/>
                </a:cubicBezTo>
                <a:close/>
                <a:moveTo>
                  <a:pt x="2194561" y="1957250"/>
                </a:moveTo>
                <a:cubicBezTo>
                  <a:pt x="2649069" y="1957250"/>
                  <a:pt x="3017521" y="2325702"/>
                  <a:pt x="3017521" y="2780210"/>
                </a:cubicBezTo>
                <a:cubicBezTo>
                  <a:pt x="3017521" y="3234718"/>
                  <a:pt x="2649069" y="3603170"/>
                  <a:pt x="2194561" y="3603170"/>
                </a:cubicBezTo>
                <a:cubicBezTo>
                  <a:pt x="1740053" y="3603170"/>
                  <a:pt x="1371601" y="3234718"/>
                  <a:pt x="1371601" y="2780210"/>
                </a:cubicBezTo>
                <a:cubicBezTo>
                  <a:pt x="1371601" y="2325702"/>
                  <a:pt x="1740053" y="1957250"/>
                  <a:pt x="2194561" y="1957250"/>
                </a:cubicBezTo>
                <a:close/>
                <a:moveTo>
                  <a:pt x="822961" y="1682930"/>
                </a:moveTo>
                <a:cubicBezTo>
                  <a:pt x="1125967" y="1682930"/>
                  <a:pt x="1371601" y="1928564"/>
                  <a:pt x="1371601" y="2231570"/>
                </a:cubicBezTo>
                <a:cubicBezTo>
                  <a:pt x="1371601" y="2534576"/>
                  <a:pt x="1125967" y="2780210"/>
                  <a:pt x="822961" y="2780210"/>
                </a:cubicBezTo>
                <a:cubicBezTo>
                  <a:pt x="519955" y="2780210"/>
                  <a:pt x="274321" y="2534576"/>
                  <a:pt x="274321" y="2231570"/>
                </a:cubicBezTo>
                <a:cubicBezTo>
                  <a:pt x="274321" y="1928564"/>
                  <a:pt x="519955" y="1682930"/>
                  <a:pt x="822961" y="1682930"/>
                </a:cubicBezTo>
                <a:close/>
                <a:moveTo>
                  <a:pt x="1783081" y="0"/>
                </a:moveTo>
                <a:cubicBezTo>
                  <a:pt x="2313341" y="0"/>
                  <a:pt x="2743201" y="429860"/>
                  <a:pt x="2743201" y="960120"/>
                </a:cubicBezTo>
                <a:cubicBezTo>
                  <a:pt x="2743201" y="1490380"/>
                  <a:pt x="2313341" y="1920240"/>
                  <a:pt x="1783081" y="1920240"/>
                </a:cubicBezTo>
                <a:cubicBezTo>
                  <a:pt x="1252821" y="1920240"/>
                  <a:pt x="822961" y="1490380"/>
                  <a:pt x="822961" y="960120"/>
                </a:cubicBezTo>
                <a:cubicBezTo>
                  <a:pt x="822961" y="429860"/>
                  <a:pt x="1252821" y="0"/>
                  <a:pt x="1783081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025867F-C011-34FC-DF99-8752857B6028}"/>
              </a:ext>
            </a:extLst>
          </p:cNvPr>
          <p:cNvSpPr/>
          <p:nvPr userDrawn="1"/>
        </p:nvSpPr>
        <p:spPr>
          <a:xfrm>
            <a:off x="-1" y="-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62" y="4272830"/>
            <a:ext cx="4572000" cy="1828800"/>
          </a:xfrm>
        </p:spPr>
        <p:txBody>
          <a:bodyPr tIns="91440" bIns="91440" anchor="t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CBBAB1E1-DC6C-E263-6C81-604F0E89F409}"/>
              </a:ext>
            </a:extLst>
          </p:cNvPr>
          <p:cNvGrpSpPr/>
          <p:nvPr/>
        </p:nvGrpSpPr>
        <p:grpSpPr>
          <a:xfrm>
            <a:off x="2546533" y="1820733"/>
            <a:ext cx="3698243" cy="2265682"/>
            <a:chOff x="0" y="0"/>
            <a:chExt cx="1768967" cy="1083733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CF4FF6F-642E-5450-0975-DC34EA9803EC}"/>
                </a:ext>
              </a:extLst>
            </p:cNvPr>
            <p:cNvSpPr/>
            <p:nvPr/>
          </p:nvSpPr>
          <p:spPr>
            <a:xfrm>
              <a:off x="0" y="0"/>
              <a:ext cx="1768967" cy="1083733"/>
            </a:xfrm>
            <a:custGeom>
              <a:avLst/>
              <a:gdLst/>
              <a:ahLst/>
              <a:cxnLst/>
              <a:rect l="l" t="t" r="r" b="b"/>
              <a:pathLst>
                <a:path w="1768967" h="1083733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0353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5A899715-6D2D-F597-2050-FC0B2BC6611C}"/>
                </a:ext>
              </a:extLst>
            </p:cNvPr>
            <p:cNvSpPr txBox="1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C257E727-3E1F-D6C7-6382-888918CCF355}"/>
              </a:ext>
            </a:extLst>
          </p:cNvPr>
          <p:cNvSpPr/>
          <p:nvPr/>
        </p:nvSpPr>
        <p:spPr>
          <a:xfrm>
            <a:off x="6244776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CAD0D8DA-37EA-9A5D-3895-282ACCFABEF0}"/>
              </a:ext>
            </a:extLst>
          </p:cNvPr>
          <p:cNvSpPr/>
          <p:nvPr/>
        </p:nvSpPr>
        <p:spPr>
          <a:xfrm flipH="1">
            <a:off x="280854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8ADE60-EFC4-F278-117B-C189674C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300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411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40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335CDE-7746-BD00-328F-9F03F66B745E}"/>
              </a:ext>
            </a:extLst>
          </p:cNvPr>
          <p:cNvSpPr/>
          <p:nvPr userDrawn="1"/>
        </p:nvSpPr>
        <p:spPr>
          <a:xfrm>
            <a:off x="0" y="0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7DCC49A-9183-A52E-F6FE-B253C7FF8F2F}"/>
              </a:ext>
            </a:extLst>
          </p:cNvPr>
          <p:cNvSpPr/>
          <p:nvPr userDrawn="1"/>
        </p:nvSpPr>
        <p:spPr>
          <a:xfrm>
            <a:off x="0" y="-1"/>
            <a:ext cx="6306207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6C94634-977E-A221-3C73-33B7EB87C3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46" y="2587587"/>
            <a:ext cx="3956113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83C49AF-E312-6492-DAB8-241D6B5CD6A8}"/>
              </a:ext>
            </a:extLst>
          </p:cNvPr>
          <p:cNvSpPr/>
          <p:nvPr userDrawn="1"/>
        </p:nvSpPr>
        <p:spPr>
          <a:xfrm>
            <a:off x="5213132" y="1358461"/>
            <a:ext cx="6978868" cy="414107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20315E-93E0-7B26-D9B0-1DC7061C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207" y="1920344"/>
            <a:ext cx="5486400" cy="3017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732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33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459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7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2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D1ACE843-4B58-91D0-20A2-2A2C5CBB08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025867F-C011-34FC-DF99-8752857B6028}"/>
              </a:ext>
            </a:extLst>
          </p:cNvPr>
          <p:cNvSpPr/>
          <p:nvPr userDrawn="1"/>
        </p:nvSpPr>
        <p:spPr>
          <a:xfrm>
            <a:off x="-1" y="-1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768967" h="1083733">
                <a:moveTo>
                  <a:pt x="0" y="0"/>
                </a:moveTo>
                <a:lnTo>
                  <a:pt x="1768967" y="0"/>
                </a:lnTo>
                <a:lnTo>
                  <a:pt x="1768967" y="1083733"/>
                </a:lnTo>
                <a:lnTo>
                  <a:pt x="0" y="1083733"/>
                </a:lnTo>
                <a:close/>
              </a:path>
            </a:pathLst>
          </a:custGeom>
          <a:solidFill>
            <a:srgbClr val="7782B3">
              <a:alpha val="35000"/>
            </a:srgbClr>
          </a:solidFill>
        </p:spPr>
        <p:txBody>
          <a:bodyPr/>
          <a:lstStyle/>
          <a:p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562" y="4272830"/>
            <a:ext cx="4572000" cy="1828800"/>
          </a:xfrm>
        </p:spPr>
        <p:txBody>
          <a:bodyPr tIns="91440" bIns="91440" anchor="t"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CBBAB1E1-DC6C-E263-6C81-604F0E89F409}"/>
              </a:ext>
            </a:extLst>
          </p:cNvPr>
          <p:cNvGrpSpPr/>
          <p:nvPr/>
        </p:nvGrpSpPr>
        <p:grpSpPr>
          <a:xfrm>
            <a:off x="2546533" y="1820733"/>
            <a:ext cx="3698243" cy="2265682"/>
            <a:chOff x="0" y="0"/>
            <a:chExt cx="1768967" cy="1083733"/>
          </a:xfrm>
        </p:grpSpPr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0CF4FF6F-642E-5450-0975-DC34EA9803EC}"/>
                </a:ext>
              </a:extLst>
            </p:cNvPr>
            <p:cNvSpPr/>
            <p:nvPr/>
          </p:nvSpPr>
          <p:spPr>
            <a:xfrm>
              <a:off x="0" y="0"/>
              <a:ext cx="1768967" cy="1083733"/>
            </a:xfrm>
            <a:custGeom>
              <a:avLst/>
              <a:gdLst/>
              <a:ahLst/>
              <a:cxnLst/>
              <a:rect l="l" t="t" r="r" b="b"/>
              <a:pathLst>
                <a:path w="1768967" h="1083733">
                  <a:moveTo>
                    <a:pt x="0" y="0"/>
                  </a:moveTo>
                  <a:lnTo>
                    <a:pt x="1768967" y="0"/>
                  </a:lnTo>
                  <a:lnTo>
                    <a:pt x="1768967" y="1083733"/>
                  </a:lnTo>
                  <a:lnTo>
                    <a:pt x="0" y="1083733"/>
                  </a:lnTo>
                  <a:close/>
                </a:path>
              </a:pathLst>
            </a:custGeom>
            <a:solidFill>
              <a:srgbClr val="503530"/>
            </a:solidFill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5A899715-6D2D-F597-2050-FC0B2BC6611C}"/>
                </a:ext>
              </a:extLst>
            </p:cNvPr>
            <p:cNvSpPr txBox="1"/>
            <p:nvPr/>
          </p:nvSpPr>
          <p:spPr>
            <a:xfrm>
              <a:off x="0" y="-38100"/>
              <a:ext cx="1768967" cy="11218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960"/>
                </a:lnSpc>
              </a:pPr>
              <a:endParaRPr sz="1200"/>
            </a:p>
          </p:txBody>
        </p:sp>
      </p:grpSp>
      <p:sp>
        <p:nvSpPr>
          <p:cNvPr id="12" name="Freeform 6">
            <a:extLst>
              <a:ext uri="{FF2B5EF4-FFF2-40B4-BE49-F238E27FC236}">
                <a16:creationId xmlns:a16="http://schemas.microsoft.com/office/drawing/2014/main" id="{C257E727-3E1F-D6C7-6382-888918CCF355}"/>
              </a:ext>
            </a:extLst>
          </p:cNvPr>
          <p:cNvSpPr/>
          <p:nvPr/>
        </p:nvSpPr>
        <p:spPr>
          <a:xfrm>
            <a:off x="6244776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CAD0D8DA-37EA-9A5D-3895-282ACCFABEF0}"/>
              </a:ext>
            </a:extLst>
          </p:cNvPr>
          <p:cNvSpPr/>
          <p:nvPr/>
        </p:nvSpPr>
        <p:spPr>
          <a:xfrm flipH="1">
            <a:off x="280854" y="1820733"/>
            <a:ext cx="2265678" cy="2265682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B8ADE60-EFC4-F278-117B-C189674CA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62" y="2112162"/>
            <a:ext cx="7202184" cy="1682824"/>
          </a:xfrm>
        </p:spPr>
        <p:txBody>
          <a:bodyPr wrap="square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706DD674-048B-73AF-A57B-681A056F3653}"/>
              </a:ext>
            </a:extLst>
          </p:cNvPr>
          <p:cNvSpPr>
            <a:spLocks noChangeAspect="1"/>
          </p:cNvSpPr>
          <p:nvPr userDrawn="1"/>
        </p:nvSpPr>
        <p:spPr>
          <a:xfrm>
            <a:off x="8917777" y="576944"/>
            <a:ext cx="3200400" cy="5704113"/>
          </a:xfrm>
          <a:custGeom>
            <a:avLst/>
            <a:gdLst>
              <a:gd name="connsiteX0" fmla="*/ 2743200 w 3200400"/>
              <a:gd name="connsiteY0" fmla="*/ 3570513 h 5704113"/>
              <a:gd name="connsiteX1" fmla="*/ 3200400 w 3200400"/>
              <a:gd name="connsiteY1" fmla="*/ 4027713 h 5704113"/>
              <a:gd name="connsiteX2" fmla="*/ 2743200 w 3200400"/>
              <a:gd name="connsiteY2" fmla="*/ 4484913 h 5704113"/>
              <a:gd name="connsiteX3" fmla="*/ 2286000 w 3200400"/>
              <a:gd name="connsiteY3" fmla="*/ 4027713 h 5704113"/>
              <a:gd name="connsiteX4" fmla="*/ 2743200 w 3200400"/>
              <a:gd name="connsiteY4" fmla="*/ 3570513 h 5704113"/>
              <a:gd name="connsiteX5" fmla="*/ 1143000 w 3200400"/>
              <a:gd name="connsiteY5" fmla="*/ 3418111 h 5704113"/>
              <a:gd name="connsiteX6" fmla="*/ 2286000 w 3200400"/>
              <a:gd name="connsiteY6" fmla="*/ 4561112 h 5704113"/>
              <a:gd name="connsiteX7" fmla="*/ 1143000 w 3200400"/>
              <a:gd name="connsiteY7" fmla="*/ 5704113 h 5704113"/>
              <a:gd name="connsiteX8" fmla="*/ 0 w 3200400"/>
              <a:gd name="connsiteY8" fmla="*/ 4561112 h 5704113"/>
              <a:gd name="connsiteX9" fmla="*/ 1143000 w 3200400"/>
              <a:gd name="connsiteY9" fmla="*/ 3418111 h 5704113"/>
              <a:gd name="connsiteX10" fmla="*/ 2194561 w 3200400"/>
              <a:gd name="connsiteY10" fmla="*/ 1957250 h 5704113"/>
              <a:gd name="connsiteX11" fmla="*/ 3017521 w 3200400"/>
              <a:gd name="connsiteY11" fmla="*/ 2780210 h 5704113"/>
              <a:gd name="connsiteX12" fmla="*/ 2194561 w 3200400"/>
              <a:gd name="connsiteY12" fmla="*/ 3603170 h 5704113"/>
              <a:gd name="connsiteX13" fmla="*/ 1371601 w 3200400"/>
              <a:gd name="connsiteY13" fmla="*/ 2780210 h 5704113"/>
              <a:gd name="connsiteX14" fmla="*/ 2194561 w 3200400"/>
              <a:gd name="connsiteY14" fmla="*/ 1957250 h 5704113"/>
              <a:gd name="connsiteX15" fmla="*/ 822961 w 3200400"/>
              <a:gd name="connsiteY15" fmla="*/ 1682930 h 5704113"/>
              <a:gd name="connsiteX16" fmla="*/ 1371601 w 3200400"/>
              <a:gd name="connsiteY16" fmla="*/ 2231570 h 5704113"/>
              <a:gd name="connsiteX17" fmla="*/ 822961 w 3200400"/>
              <a:gd name="connsiteY17" fmla="*/ 2780210 h 5704113"/>
              <a:gd name="connsiteX18" fmla="*/ 274321 w 3200400"/>
              <a:gd name="connsiteY18" fmla="*/ 2231570 h 5704113"/>
              <a:gd name="connsiteX19" fmla="*/ 822961 w 3200400"/>
              <a:gd name="connsiteY19" fmla="*/ 1682930 h 5704113"/>
              <a:gd name="connsiteX20" fmla="*/ 1783081 w 3200400"/>
              <a:gd name="connsiteY20" fmla="*/ 0 h 5704113"/>
              <a:gd name="connsiteX21" fmla="*/ 2743201 w 3200400"/>
              <a:gd name="connsiteY21" fmla="*/ 960120 h 5704113"/>
              <a:gd name="connsiteX22" fmla="*/ 1783081 w 3200400"/>
              <a:gd name="connsiteY22" fmla="*/ 1920240 h 5704113"/>
              <a:gd name="connsiteX23" fmla="*/ 822961 w 3200400"/>
              <a:gd name="connsiteY23" fmla="*/ 960120 h 5704113"/>
              <a:gd name="connsiteX24" fmla="*/ 1783081 w 3200400"/>
              <a:gd name="connsiteY24" fmla="*/ 0 h 570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200400" h="5704113">
                <a:moveTo>
                  <a:pt x="2743200" y="3570513"/>
                </a:moveTo>
                <a:cubicBezTo>
                  <a:pt x="2995705" y="3570513"/>
                  <a:pt x="3200400" y="3775208"/>
                  <a:pt x="3200400" y="4027713"/>
                </a:cubicBezTo>
                <a:cubicBezTo>
                  <a:pt x="3200400" y="4280218"/>
                  <a:pt x="2995705" y="4484913"/>
                  <a:pt x="2743200" y="4484913"/>
                </a:cubicBezTo>
                <a:cubicBezTo>
                  <a:pt x="2490695" y="4484913"/>
                  <a:pt x="2286000" y="4280218"/>
                  <a:pt x="2286000" y="4027713"/>
                </a:cubicBezTo>
                <a:cubicBezTo>
                  <a:pt x="2286000" y="3775208"/>
                  <a:pt x="2490695" y="3570513"/>
                  <a:pt x="2743200" y="3570513"/>
                </a:cubicBezTo>
                <a:close/>
                <a:moveTo>
                  <a:pt x="1143000" y="3418111"/>
                </a:moveTo>
                <a:cubicBezTo>
                  <a:pt x="1774261" y="3418111"/>
                  <a:pt x="2286000" y="3929850"/>
                  <a:pt x="2286000" y="4561112"/>
                </a:cubicBezTo>
                <a:cubicBezTo>
                  <a:pt x="2286000" y="5192374"/>
                  <a:pt x="1774261" y="5704113"/>
                  <a:pt x="1143000" y="5704113"/>
                </a:cubicBezTo>
                <a:cubicBezTo>
                  <a:pt x="511739" y="5704113"/>
                  <a:pt x="0" y="5192374"/>
                  <a:pt x="0" y="4561112"/>
                </a:cubicBezTo>
                <a:cubicBezTo>
                  <a:pt x="0" y="3929850"/>
                  <a:pt x="511739" y="3418111"/>
                  <a:pt x="1143000" y="3418111"/>
                </a:cubicBezTo>
                <a:close/>
                <a:moveTo>
                  <a:pt x="2194561" y="1957250"/>
                </a:moveTo>
                <a:cubicBezTo>
                  <a:pt x="2649069" y="1957250"/>
                  <a:pt x="3017521" y="2325702"/>
                  <a:pt x="3017521" y="2780210"/>
                </a:cubicBezTo>
                <a:cubicBezTo>
                  <a:pt x="3017521" y="3234718"/>
                  <a:pt x="2649069" y="3603170"/>
                  <a:pt x="2194561" y="3603170"/>
                </a:cubicBezTo>
                <a:cubicBezTo>
                  <a:pt x="1740053" y="3603170"/>
                  <a:pt x="1371601" y="3234718"/>
                  <a:pt x="1371601" y="2780210"/>
                </a:cubicBezTo>
                <a:cubicBezTo>
                  <a:pt x="1371601" y="2325702"/>
                  <a:pt x="1740053" y="1957250"/>
                  <a:pt x="2194561" y="1957250"/>
                </a:cubicBezTo>
                <a:close/>
                <a:moveTo>
                  <a:pt x="822961" y="1682930"/>
                </a:moveTo>
                <a:cubicBezTo>
                  <a:pt x="1125967" y="1682930"/>
                  <a:pt x="1371601" y="1928564"/>
                  <a:pt x="1371601" y="2231570"/>
                </a:cubicBezTo>
                <a:cubicBezTo>
                  <a:pt x="1371601" y="2534576"/>
                  <a:pt x="1125967" y="2780210"/>
                  <a:pt x="822961" y="2780210"/>
                </a:cubicBezTo>
                <a:cubicBezTo>
                  <a:pt x="519955" y="2780210"/>
                  <a:pt x="274321" y="2534576"/>
                  <a:pt x="274321" y="2231570"/>
                </a:cubicBezTo>
                <a:cubicBezTo>
                  <a:pt x="274321" y="1928564"/>
                  <a:pt x="519955" y="1682930"/>
                  <a:pt x="822961" y="1682930"/>
                </a:cubicBezTo>
                <a:close/>
                <a:moveTo>
                  <a:pt x="1783081" y="0"/>
                </a:moveTo>
                <a:cubicBezTo>
                  <a:pt x="2313341" y="0"/>
                  <a:pt x="2743201" y="429860"/>
                  <a:pt x="2743201" y="960120"/>
                </a:cubicBezTo>
                <a:cubicBezTo>
                  <a:pt x="2743201" y="1490380"/>
                  <a:pt x="2313341" y="1920240"/>
                  <a:pt x="1783081" y="1920240"/>
                </a:cubicBezTo>
                <a:cubicBezTo>
                  <a:pt x="1252821" y="1920240"/>
                  <a:pt x="822961" y="1490380"/>
                  <a:pt x="822961" y="960120"/>
                </a:cubicBezTo>
                <a:cubicBezTo>
                  <a:pt x="822961" y="429860"/>
                  <a:pt x="1252821" y="0"/>
                  <a:pt x="1783081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29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14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1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5BA59914-BD5C-6B83-3A5D-67532C1BED8B}"/>
              </a:ext>
            </a:extLst>
          </p:cNvPr>
          <p:cNvSpPr/>
          <p:nvPr userDrawn="1"/>
        </p:nvSpPr>
        <p:spPr>
          <a:xfrm>
            <a:off x="10263153" y="5257801"/>
            <a:ext cx="1928847" cy="1600199"/>
          </a:xfrm>
          <a:custGeom>
            <a:avLst/>
            <a:gdLst>
              <a:gd name="connsiteX0" fmla="*/ 1813006 w 1928847"/>
              <a:gd name="connsiteY0" fmla="*/ 0 h 1600199"/>
              <a:gd name="connsiteX1" fmla="*/ 1928847 w 1928847"/>
              <a:gd name="connsiteY1" fmla="*/ 5850 h 1600199"/>
              <a:gd name="connsiteX2" fmla="*/ 1928847 w 1928847"/>
              <a:gd name="connsiteY2" fmla="*/ 1600199 h 1600199"/>
              <a:gd name="connsiteX3" fmla="*/ 0 w 1928847"/>
              <a:gd name="connsiteY3" fmla="*/ 1600199 h 1600199"/>
              <a:gd name="connsiteX4" fmla="*/ 21361 w 1928847"/>
              <a:gd name="connsiteY4" fmla="*/ 1460233 h 1600199"/>
              <a:gd name="connsiteX5" fmla="*/ 1813006 w 1928847"/>
              <a:gd name="connsiteY5" fmla="*/ 0 h 1600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8847" h="1600199">
                <a:moveTo>
                  <a:pt x="1813006" y="0"/>
                </a:moveTo>
                <a:lnTo>
                  <a:pt x="1928847" y="5850"/>
                </a:lnTo>
                <a:lnTo>
                  <a:pt x="1928847" y="1600199"/>
                </a:lnTo>
                <a:lnTo>
                  <a:pt x="0" y="1600199"/>
                </a:lnTo>
                <a:lnTo>
                  <a:pt x="21361" y="1460233"/>
                </a:lnTo>
                <a:cubicBezTo>
                  <a:pt x="191890" y="626880"/>
                  <a:pt x="929240" y="0"/>
                  <a:pt x="1813006" y="0"/>
                </a:cubicBezTo>
                <a:close/>
              </a:path>
            </a:pathLst>
          </a:custGeom>
          <a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9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81C25CD-B581-D2AA-225F-706AF47AA27B}"/>
              </a:ext>
            </a:extLst>
          </p:cNvPr>
          <p:cNvSpPr>
            <a:spLocks noChangeAspect="1"/>
          </p:cNvSpPr>
          <p:nvPr userDrawn="1"/>
        </p:nvSpPr>
        <p:spPr>
          <a:xfrm>
            <a:off x="10872663" y="5704920"/>
            <a:ext cx="1227726" cy="1153081"/>
          </a:xfrm>
          <a:custGeom>
            <a:avLst/>
            <a:gdLst>
              <a:gd name="connsiteX0" fmla="*/ 143874 w 1227726"/>
              <a:gd name="connsiteY0" fmla="*/ 300538 h 1153081"/>
              <a:gd name="connsiteX1" fmla="*/ 287748 w 1227726"/>
              <a:gd name="connsiteY1" fmla="*/ 444412 h 1153081"/>
              <a:gd name="connsiteX2" fmla="*/ 287748 w 1227726"/>
              <a:gd name="connsiteY2" fmla="*/ 1153080 h 1153081"/>
              <a:gd name="connsiteX3" fmla="*/ 0 w 1227726"/>
              <a:gd name="connsiteY3" fmla="*/ 1153080 h 1153081"/>
              <a:gd name="connsiteX4" fmla="*/ 0 w 1227726"/>
              <a:gd name="connsiteY4" fmla="*/ 444412 h 1153081"/>
              <a:gd name="connsiteX5" fmla="*/ 143874 w 1227726"/>
              <a:gd name="connsiteY5" fmla="*/ 300538 h 1153081"/>
              <a:gd name="connsiteX6" fmla="*/ 770526 w 1227726"/>
              <a:gd name="connsiteY6" fmla="*/ 220608 h 1153081"/>
              <a:gd name="connsiteX7" fmla="*/ 914400 w 1227726"/>
              <a:gd name="connsiteY7" fmla="*/ 364482 h 1153081"/>
              <a:gd name="connsiteX8" fmla="*/ 914400 w 1227726"/>
              <a:gd name="connsiteY8" fmla="*/ 1153081 h 1153081"/>
              <a:gd name="connsiteX9" fmla="*/ 626652 w 1227726"/>
              <a:gd name="connsiteY9" fmla="*/ 1153081 h 1153081"/>
              <a:gd name="connsiteX10" fmla="*/ 626652 w 1227726"/>
              <a:gd name="connsiteY10" fmla="*/ 364482 h 1153081"/>
              <a:gd name="connsiteX11" fmla="*/ 770526 w 1227726"/>
              <a:gd name="connsiteY11" fmla="*/ 220608 h 1153081"/>
              <a:gd name="connsiteX12" fmla="*/ 1083852 w 1227726"/>
              <a:gd name="connsiteY12" fmla="*/ 111902 h 1153081"/>
              <a:gd name="connsiteX13" fmla="*/ 1227726 w 1227726"/>
              <a:gd name="connsiteY13" fmla="*/ 255776 h 1153081"/>
              <a:gd name="connsiteX14" fmla="*/ 1227726 w 1227726"/>
              <a:gd name="connsiteY14" fmla="*/ 1153080 h 1153081"/>
              <a:gd name="connsiteX15" fmla="*/ 939978 w 1227726"/>
              <a:gd name="connsiteY15" fmla="*/ 1153080 h 1153081"/>
              <a:gd name="connsiteX16" fmla="*/ 939978 w 1227726"/>
              <a:gd name="connsiteY16" fmla="*/ 255776 h 1153081"/>
              <a:gd name="connsiteX17" fmla="*/ 1083852 w 1227726"/>
              <a:gd name="connsiteY17" fmla="*/ 111902 h 1153081"/>
              <a:gd name="connsiteX18" fmla="*/ 457200 w 1227726"/>
              <a:gd name="connsiteY18" fmla="*/ 0 h 1153081"/>
              <a:gd name="connsiteX19" fmla="*/ 601074 w 1227726"/>
              <a:gd name="connsiteY19" fmla="*/ 143874 h 1153081"/>
              <a:gd name="connsiteX20" fmla="*/ 601074 w 1227726"/>
              <a:gd name="connsiteY20" fmla="*/ 1153080 h 1153081"/>
              <a:gd name="connsiteX21" fmla="*/ 313326 w 1227726"/>
              <a:gd name="connsiteY21" fmla="*/ 1153080 h 1153081"/>
              <a:gd name="connsiteX22" fmla="*/ 313326 w 1227726"/>
              <a:gd name="connsiteY22" fmla="*/ 143874 h 1153081"/>
              <a:gd name="connsiteX23" fmla="*/ 457200 w 1227726"/>
              <a:gd name="connsiteY23" fmla="*/ 0 h 11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27726" h="1153081">
                <a:moveTo>
                  <a:pt x="143874" y="300538"/>
                </a:moveTo>
                <a:cubicBezTo>
                  <a:pt x="223334" y="300538"/>
                  <a:pt x="287748" y="364952"/>
                  <a:pt x="287748" y="444412"/>
                </a:cubicBezTo>
                <a:lnTo>
                  <a:pt x="287748" y="1153080"/>
                </a:lnTo>
                <a:lnTo>
                  <a:pt x="0" y="1153080"/>
                </a:lnTo>
                <a:lnTo>
                  <a:pt x="0" y="444412"/>
                </a:lnTo>
                <a:cubicBezTo>
                  <a:pt x="0" y="364952"/>
                  <a:pt x="64415" y="300538"/>
                  <a:pt x="143874" y="300538"/>
                </a:cubicBezTo>
                <a:close/>
                <a:moveTo>
                  <a:pt x="770526" y="220608"/>
                </a:moveTo>
                <a:cubicBezTo>
                  <a:pt x="849986" y="220608"/>
                  <a:pt x="914400" y="285023"/>
                  <a:pt x="914400" y="364482"/>
                </a:cubicBezTo>
                <a:lnTo>
                  <a:pt x="914400" y="1153081"/>
                </a:lnTo>
                <a:lnTo>
                  <a:pt x="626652" y="1153081"/>
                </a:lnTo>
                <a:lnTo>
                  <a:pt x="626652" y="364482"/>
                </a:lnTo>
                <a:cubicBezTo>
                  <a:pt x="626652" y="285023"/>
                  <a:pt x="691066" y="220608"/>
                  <a:pt x="770526" y="220608"/>
                </a:cubicBezTo>
                <a:close/>
                <a:moveTo>
                  <a:pt x="1083852" y="111902"/>
                </a:moveTo>
                <a:cubicBezTo>
                  <a:pt x="1163311" y="111902"/>
                  <a:pt x="1227726" y="176317"/>
                  <a:pt x="1227726" y="255776"/>
                </a:cubicBezTo>
                <a:lnTo>
                  <a:pt x="1227726" y="1153080"/>
                </a:lnTo>
                <a:lnTo>
                  <a:pt x="939978" y="1153080"/>
                </a:lnTo>
                <a:lnTo>
                  <a:pt x="939978" y="255776"/>
                </a:lnTo>
                <a:cubicBezTo>
                  <a:pt x="939978" y="176317"/>
                  <a:pt x="1004392" y="111902"/>
                  <a:pt x="1083852" y="111902"/>
                </a:cubicBezTo>
                <a:close/>
                <a:moveTo>
                  <a:pt x="457200" y="0"/>
                </a:moveTo>
                <a:cubicBezTo>
                  <a:pt x="536660" y="0"/>
                  <a:pt x="601074" y="64415"/>
                  <a:pt x="601074" y="143874"/>
                </a:cubicBezTo>
                <a:lnTo>
                  <a:pt x="601074" y="1153080"/>
                </a:lnTo>
                <a:lnTo>
                  <a:pt x="313326" y="1153080"/>
                </a:lnTo>
                <a:lnTo>
                  <a:pt x="313326" y="143874"/>
                </a:lnTo>
                <a:cubicBezTo>
                  <a:pt x="313326" y="64415"/>
                  <a:pt x="377740" y="0"/>
                  <a:pt x="457200" y="0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t="-9000" b="-9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8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90589" cy="762000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rgbClr val="3B305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3" name="Freeform 2">
            <a:extLst>
              <a:ext uri="{FF2B5EF4-FFF2-40B4-BE49-F238E27FC236}">
                <a16:creationId xmlns:a16="http://schemas.microsoft.com/office/drawing/2014/main" id="{DF89D0FE-72A5-B39C-5255-F5D56579C9AC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-1"/>
            <a:ext cx="636998" cy="6858001"/>
          </a:xfrm>
          <a:custGeom>
            <a:avLst/>
            <a:gdLst/>
            <a:ahLst/>
            <a:cxnLst/>
            <a:rect l="l" t="t" r="r" b="b"/>
            <a:pathLst>
              <a:path w="16333573" h="9187635">
                <a:moveTo>
                  <a:pt x="0" y="0"/>
                </a:moveTo>
                <a:lnTo>
                  <a:pt x="16333572" y="0"/>
                </a:lnTo>
                <a:lnTo>
                  <a:pt x="16333572" y="9187634"/>
                </a:lnTo>
                <a:lnTo>
                  <a:pt x="0" y="91876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8139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06E2F9FE-6CB3-C7A3-F351-F7AACF303552}"/>
              </a:ext>
            </a:extLst>
          </p:cNvPr>
          <p:cNvSpPr/>
          <p:nvPr userDrawn="1"/>
        </p:nvSpPr>
        <p:spPr>
          <a:xfrm>
            <a:off x="0" y="0"/>
            <a:ext cx="1796868" cy="1554017"/>
          </a:xfrm>
          <a:custGeom>
            <a:avLst/>
            <a:gdLst>
              <a:gd name="connsiteX0" fmla="*/ 0 w 1796868"/>
              <a:gd name="connsiteY0" fmla="*/ 0 h 1554017"/>
              <a:gd name="connsiteX1" fmla="*/ 1796868 w 1796868"/>
              <a:gd name="connsiteY1" fmla="*/ 0 h 1554017"/>
              <a:gd name="connsiteX2" fmla="*/ 1782484 w 1796868"/>
              <a:gd name="connsiteY2" fmla="*/ 94247 h 1554017"/>
              <a:gd name="connsiteX3" fmla="*/ 177823 w 1796868"/>
              <a:gd name="connsiteY3" fmla="*/ 1545038 h 1554017"/>
              <a:gd name="connsiteX4" fmla="*/ 0 w 1796868"/>
              <a:gd name="connsiteY4" fmla="*/ 1554017 h 1554017"/>
              <a:gd name="connsiteX5" fmla="*/ 0 w 1796868"/>
              <a:gd name="connsiteY5" fmla="*/ 0 h 155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6868" h="1554017">
                <a:moveTo>
                  <a:pt x="0" y="0"/>
                </a:moveTo>
                <a:lnTo>
                  <a:pt x="1796868" y="0"/>
                </a:lnTo>
                <a:lnTo>
                  <a:pt x="1782484" y="94247"/>
                </a:lnTo>
                <a:cubicBezTo>
                  <a:pt x="1624136" y="868075"/>
                  <a:pt x="977049" y="1463872"/>
                  <a:pt x="177823" y="1545038"/>
                </a:cubicBezTo>
                <a:lnTo>
                  <a:pt x="0" y="1554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0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81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74" r:id="rId8"/>
    <p:sldLayoutId id="2147483675" r:id="rId9"/>
    <p:sldLayoutId id="2147483667" r:id="rId10"/>
    <p:sldLayoutId id="2147483673" r:id="rId11"/>
    <p:sldLayoutId id="2147483676" r:id="rId12"/>
    <p:sldLayoutId id="2147483668" r:id="rId13"/>
    <p:sldLayoutId id="2147483669" r:id="rId14"/>
    <p:sldLayoutId id="2147483670" r:id="rId15"/>
    <p:sldLayoutId id="2147483671" r:id="rId16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12.xm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8083CF9D-910E-098E-03F6-9325CD2F23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Group 6:</a:t>
            </a:r>
          </a:p>
          <a:p>
            <a:r>
              <a:rPr lang="en-US" sz="1400" err="1"/>
              <a:t>Khurem</a:t>
            </a:r>
            <a:r>
              <a:rPr lang="en-US" sz="1400"/>
              <a:t> Qazi</a:t>
            </a:r>
          </a:p>
          <a:p>
            <a:r>
              <a:rPr lang="en-US" sz="1400"/>
              <a:t>Priyadarshan Parida</a:t>
            </a:r>
          </a:p>
          <a:p>
            <a:r>
              <a:rPr lang="en-US" sz="1400"/>
              <a:t>Ria Choksi</a:t>
            </a:r>
          </a:p>
          <a:p>
            <a:r>
              <a:rPr lang="en-US" sz="1400"/>
              <a:t>Soniya </a:t>
            </a:r>
            <a:r>
              <a:rPr lang="en-US" sz="1400" err="1"/>
              <a:t>Rajappan</a:t>
            </a:r>
            <a:endParaRPr lang="en-US" sz="1400"/>
          </a:p>
          <a:p>
            <a:r>
              <a:rPr lang="en-US" sz="1400"/>
              <a:t>Sunayana Jana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9FDB89-3293-6FC7-BC1B-3DDA1A2B1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Predictive Modeling of Hotel Booking Cancellations</a:t>
            </a:r>
          </a:p>
        </p:txBody>
      </p:sp>
    </p:spTree>
    <p:extLst>
      <p:ext uri="{BB962C8B-B14F-4D97-AF65-F5344CB8AC3E}">
        <p14:creationId xmlns:p14="http://schemas.microsoft.com/office/powerpoint/2010/main" val="1177703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F65D5FB-8EF3-2866-7A4E-50373E069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587588"/>
            <a:ext cx="7202184" cy="1682824"/>
          </a:xfrm>
        </p:spPr>
        <p:txBody>
          <a:bodyPr/>
          <a:lstStyle/>
          <a:p>
            <a:pPr algn="ctr"/>
            <a:r>
              <a:rPr lang="en-US" sz="60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6636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68ED-FD5E-4B77-25E0-03471FA9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8D76B-BC49-A139-772D-7AA85541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3027"/>
            <a:ext cx="7772400" cy="3551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D516D-F037-5FA9-D8E1-10D27191631D}"/>
              </a:ext>
            </a:extLst>
          </p:cNvPr>
          <p:cNvSpPr txBox="1"/>
          <p:nvPr/>
        </p:nvSpPr>
        <p:spPr>
          <a:xfrm>
            <a:off x="5504819" y="6262182"/>
            <a:ext cx="55734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0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68BA43-7525-4D96-C340-A83A2ABA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Side-by-Side Distribution Comparisons: Resort vs. City Hotels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8345-D7B9-77B4-C7BC-1C35A5C39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27126"/>
            <a:ext cx="3931920" cy="5068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56DFE-DEB8-C4BC-7319-178260A7B761}"/>
              </a:ext>
            </a:extLst>
          </p:cNvPr>
          <p:cNvSpPr txBox="1"/>
          <p:nvPr/>
        </p:nvSpPr>
        <p:spPr>
          <a:xfrm>
            <a:off x="5504819" y="6262182"/>
            <a:ext cx="557349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83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7D3D-A8C0-CDB7-2A70-54E77F37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55195B-3ABE-8570-D633-730F498C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18327"/>
              </p:ext>
            </p:extLst>
          </p:nvPr>
        </p:nvGraphicFramePr>
        <p:xfrm>
          <a:off x="2220319" y="1908491"/>
          <a:ext cx="658368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2073753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54152923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58611529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Longer lead times associated with higher cancellations likely due to tentative bookings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Marketing</a:t>
                      </a:r>
                      <a:r>
                        <a:rPr lang="en-US" sz="1050"/>
                        <a:t> can shape promotions for short-lead bookings.</a:t>
                      </a:r>
                    </a:p>
                    <a:p>
                      <a:pPr algn="l"/>
                      <a:r>
                        <a:rPr lang="en-US" sz="1050" b="1"/>
                        <a:t>Revenue</a:t>
                      </a:r>
                      <a:r>
                        <a:rPr lang="en-US" sz="1050"/>
                        <a:t> can adjust policies.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534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booking values may lead to more cancellations due to greater financial commitment or unmet service expectations.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Revenue</a:t>
                      </a:r>
                      <a:r>
                        <a:rPr lang="en-US" sz="1050"/>
                        <a:t> and Finance to work on effective pricing strategies.</a:t>
                      </a:r>
                    </a:p>
                    <a:p>
                      <a:pPr algn="l"/>
                      <a:r>
                        <a:rPr lang="en-US" sz="1050" b="1"/>
                        <a:t>Marketing</a:t>
                      </a:r>
                      <a:r>
                        <a:rPr lang="en-US" sz="1050"/>
                        <a:t> can create offers for longer stays.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8065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Domestic guests cancel more often likely due to higher flexibility to change plans.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Marketing</a:t>
                      </a:r>
                      <a:r>
                        <a:rPr lang="en-US" sz="1050"/>
                        <a:t> targets domestic guests with different messaging or policies.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8066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Special requests are associated with lower cancellation probably as it  shows stronger guest engagement and commitment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Front Office/Guest Relations</a:t>
                      </a:r>
                      <a:r>
                        <a:rPr lang="en-US" sz="1050"/>
                        <a:t> can encourage/handle special requests preferably through mobile apps.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8752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Past cancellation behavior predicts future cancellations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Revenue</a:t>
                      </a:r>
                      <a:r>
                        <a:rPr lang="en-US" sz="1050"/>
                        <a:t> will make policy adjustments to tackle extreme cases.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5906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Mismatches may cause dissatisfaction, increasing cancellation risk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Operations</a:t>
                      </a:r>
                      <a:r>
                        <a:rPr lang="en-US" sz="1050"/>
                        <a:t> and </a:t>
                      </a:r>
                      <a:r>
                        <a:rPr lang="en-US" sz="1050" b="1"/>
                        <a:t>Front Office</a:t>
                      </a:r>
                      <a:r>
                        <a:rPr lang="en-US" sz="1050" b="0"/>
                        <a:t> must coordinate better to improve room allocation accuracy. </a:t>
                      </a:r>
                      <a:endParaRPr lang="en-US" sz="105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911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Transient Customers booking through Online TA are likely to cancel.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/>
                        <a:t>Marketing</a:t>
                      </a:r>
                      <a:r>
                        <a:rPr lang="en-US" sz="1050"/>
                        <a:t> to design targeted campaigns. Revenue to revisit policies or optimize OTA contracts.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570198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544A45D-52F8-C067-C008-0D0CFDF9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172994" cy="762000"/>
          </a:xfrm>
        </p:spPr>
        <p:txBody>
          <a:bodyPr/>
          <a:lstStyle/>
          <a:p>
            <a:r>
              <a:rPr lang="en-US"/>
              <a:t>Interpretation of Model Outcome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DF0447DD-7063-AE19-3589-B360EC6AB7BD}"/>
              </a:ext>
            </a:extLst>
          </p:cNvPr>
          <p:cNvSpPr/>
          <p:nvPr/>
        </p:nvSpPr>
        <p:spPr>
          <a:xfrm>
            <a:off x="698861" y="2002926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Lead time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39A08BFA-F056-DBF4-2C44-539D0E6F312E}"/>
              </a:ext>
            </a:extLst>
          </p:cNvPr>
          <p:cNvSpPr/>
          <p:nvPr/>
        </p:nvSpPr>
        <p:spPr>
          <a:xfrm>
            <a:off x="698861" y="2612562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Booking Total (&amp; Total Stay Duration)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919F3043-FB09-F333-97A1-1A9E572E3037}"/>
              </a:ext>
            </a:extLst>
          </p:cNvPr>
          <p:cNvSpPr/>
          <p:nvPr/>
        </p:nvSpPr>
        <p:spPr>
          <a:xfrm>
            <a:off x="698861" y="3262408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Country of Origin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9D9F2EE3-6025-A8CB-1401-AE68B6D4932A}"/>
              </a:ext>
            </a:extLst>
          </p:cNvPr>
          <p:cNvSpPr/>
          <p:nvPr/>
        </p:nvSpPr>
        <p:spPr>
          <a:xfrm>
            <a:off x="698861" y="3893005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Special Requests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899B9905-4A82-BCAB-7159-FFE1B503EDFD}"/>
              </a:ext>
            </a:extLst>
          </p:cNvPr>
          <p:cNvSpPr/>
          <p:nvPr/>
        </p:nvSpPr>
        <p:spPr>
          <a:xfrm>
            <a:off x="698861" y="4537478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Cancellation History</a:t>
            </a:r>
          </a:p>
        </p:txBody>
      </p:sp>
      <p:sp>
        <p:nvSpPr>
          <p:cNvPr id="26" name="Pentagon 25">
            <a:extLst>
              <a:ext uri="{FF2B5EF4-FFF2-40B4-BE49-F238E27FC236}">
                <a16:creationId xmlns:a16="http://schemas.microsoft.com/office/drawing/2014/main" id="{4A8A9D93-5EA1-61D1-A131-BBB4C968E4F7}"/>
              </a:ext>
            </a:extLst>
          </p:cNvPr>
          <p:cNvSpPr/>
          <p:nvPr/>
        </p:nvSpPr>
        <p:spPr>
          <a:xfrm>
            <a:off x="698861" y="5181951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Room Mismatches</a:t>
            </a:r>
          </a:p>
        </p:txBody>
      </p:sp>
      <p:sp>
        <p:nvSpPr>
          <p:cNvPr id="27" name="Pentagon 26">
            <a:extLst>
              <a:ext uri="{FF2B5EF4-FFF2-40B4-BE49-F238E27FC236}">
                <a16:creationId xmlns:a16="http://schemas.microsoft.com/office/drawing/2014/main" id="{18D3CD0D-9A95-D922-82C0-B03B1082F2D2}"/>
              </a:ext>
            </a:extLst>
          </p:cNvPr>
          <p:cNvSpPr/>
          <p:nvPr/>
        </p:nvSpPr>
        <p:spPr>
          <a:xfrm>
            <a:off x="698861" y="5826424"/>
            <a:ext cx="1430105" cy="457200"/>
          </a:xfrm>
          <a:prstGeom prst="homePlate">
            <a:avLst/>
          </a:pr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Customer Type &amp; Channel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BA736-E716-9D43-5D71-04A9919DAEF0}"/>
              </a:ext>
            </a:extLst>
          </p:cNvPr>
          <p:cNvSpPr/>
          <p:nvPr/>
        </p:nvSpPr>
        <p:spPr>
          <a:xfrm>
            <a:off x="9011194" y="0"/>
            <a:ext cx="3180806" cy="6858000"/>
          </a:xfrm>
          <a:prstGeom prst="rect">
            <a:avLst/>
          </a:prstGeom>
          <a:solidFill>
            <a:srgbClr val="15136E">
              <a:alpha val="60000"/>
            </a:srgbClr>
          </a:solidFill>
        </p:spPr>
        <p:txBody>
          <a:bodyPr wrap="square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3C429-2D47-F062-ADEC-175B6E3AF30C}"/>
              </a:ext>
            </a:extLst>
          </p:cNvPr>
          <p:cNvGrpSpPr/>
          <p:nvPr/>
        </p:nvGrpSpPr>
        <p:grpSpPr>
          <a:xfrm>
            <a:off x="5329743" y="2072867"/>
            <a:ext cx="275574" cy="4097475"/>
            <a:chOff x="5745925" y="2036518"/>
            <a:chExt cx="275574" cy="40974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0DFFF1-4007-4D72-17B3-E7B0A705E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036518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8E1AE4-5964-0FC9-E805-A95F8B725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644629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C05968-BCF0-6949-1D47-5C879F3A6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29318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A04167-2B94-80BA-6D28-12636C35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456825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762EE9-47E8-F006-ECC9-A7744BABE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521396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D4857C-00A1-0B1F-2424-762F3DFC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5" y="585967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86FEA2-61F5-5C6E-FD82-D067BBE63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923780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–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AA7C1D-B574-9575-B8B7-E92A14893A5E}"/>
              </a:ext>
            </a:extLst>
          </p:cNvPr>
          <p:cNvSpPr>
            <a:spLocks noChangeAspect="1"/>
          </p:cNvSpPr>
          <p:nvPr/>
        </p:nvSpPr>
        <p:spPr>
          <a:xfrm>
            <a:off x="9321437" y="1202968"/>
            <a:ext cx="2743200" cy="20706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glow rad="228600">
              <a:schemeClr val="accent3">
                <a:alpha val="40000"/>
              </a:schemeClr>
            </a:glow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396E6E-7967-D818-D0D2-1A3E5D08F135}"/>
              </a:ext>
            </a:extLst>
          </p:cNvPr>
          <p:cNvSpPr/>
          <p:nvPr/>
        </p:nvSpPr>
        <p:spPr>
          <a:xfrm>
            <a:off x="2220319" y="1349828"/>
            <a:ext cx="2662653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Interpretation / Insights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0C679F-056E-E10C-1A1E-83D13F991F3A}"/>
              </a:ext>
            </a:extLst>
          </p:cNvPr>
          <p:cNvSpPr/>
          <p:nvPr/>
        </p:nvSpPr>
        <p:spPr>
          <a:xfrm>
            <a:off x="6052089" y="1349828"/>
            <a:ext cx="2751910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Department / Action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8244B8-B85F-AA0D-C77C-E537D48ECCB0}"/>
              </a:ext>
            </a:extLst>
          </p:cNvPr>
          <p:cNvSpPr/>
          <p:nvPr/>
        </p:nvSpPr>
        <p:spPr>
          <a:xfrm>
            <a:off x="4924698" y="1349828"/>
            <a:ext cx="1085665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Directionality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D6A8-4BC8-0BF4-E269-DE43ADB8A77A}"/>
              </a:ext>
            </a:extLst>
          </p:cNvPr>
          <p:cNvSpPr txBox="1"/>
          <p:nvPr/>
        </p:nvSpPr>
        <p:spPr>
          <a:xfrm>
            <a:off x="9321437" y="3681678"/>
            <a:ext cx="274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Accuracy 88%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421A2-7223-671D-E393-4DED5B1D6EB7}"/>
              </a:ext>
            </a:extLst>
          </p:cNvPr>
          <p:cNvSpPr txBox="1"/>
          <p:nvPr/>
        </p:nvSpPr>
        <p:spPr>
          <a:xfrm>
            <a:off x="9321437" y="4168612"/>
            <a:ext cx="2743199" cy="611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50 features selected based on importance scores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2616B-759B-B1B5-B06D-C185A3671A24}"/>
              </a:ext>
            </a:extLst>
          </p:cNvPr>
          <p:cNvSpPr txBox="1"/>
          <p:nvPr/>
        </p:nvSpPr>
        <p:spPr>
          <a:xfrm>
            <a:off x="9321437" y="4779819"/>
            <a:ext cx="274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Reduces model complexity, training time, and overfitting risk</a:t>
            </a: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A3831D03-36E2-CD13-834A-1F5C7E3CE6F9}"/>
              </a:ext>
            </a:extLst>
          </p:cNvPr>
          <p:cNvSpPr>
            <a:spLocks noChangeAspect="1"/>
          </p:cNvSpPr>
          <p:nvPr/>
        </p:nvSpPr>
        <p:spPr>
          <a:xfrm>
            <a:off x="11242628" y="74405"/>
            <a:ext cx="822008" cy="82296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69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C489-E6A5-D71C-4338-97CA79258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2935" cy="762000"/>
          </a:xfrm>
        </p:spPr>
        <p:txBody>
          <a:bodyPr>
            <a:normAutofit fontScale="90000"/>
          </a:bodyPr>
          <a:lstStyle/>
          <a:p>
            <a:r>
              <a:rPr lang="en-US"/>
              <a:t>Interpreting Model Outcomes 	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82522B-11FA-9421-AD46-FA04BB7352CB}"/>
              </a:ext>
            </a:extLst>
          </p:cNvPr>
          <p:cNvCxnSpPr/>
          <p:nvPr/>
        </p:nvCxnSpPr>
        <p:spPr>
          <a:xfrm>
            <a:off x="912717" y="1096727"/>
            <a:ext cx="0" cy="7962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48FD121-36C0-87FA-9922-A920006972E3}"/>
              </a:ext>
            </a:extLst>
          </p:cNvPr>
          <p:cNvSpPr/>
          <p:nvPr/>
        </p:nvSpPr>
        <p:spPr>
          <a:xfrm>
            <a:off x="815603" y="1401721"/>
            <a:ext cx="194227" cy="2167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C7ED1D-7A73-A325-F106-6FAC48086CED}"/>
              </a:ext>
            </a:extLst>
          </p:cNvPr>
          <p:cNvCxnSpPr/>
          <p:nvPr/>
        </p:nvCxnSpPr>
        <p:spPr>
          <a:xfrm>
            <a:off x="935314" y="2326534"/>
            <a:ext cx="0" cy="79629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2EC96ACC-44EF-CA6A-74AB-549CA6202B0B}"/>
              </a:ext>
            </a:extLst>
          </p:cNvPr>
          <p:cNvSpPr/>
          <p:nvPr/>
        </p:nvSpPr>
        <p:spPr>
          <a:xfrm>
            <a:off x="838200" y="2631528"/>
            <a:ext cx="194227" cy="2167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DD22421-890E-4AB1-B913-21F87902C2D2}"/>
              </a:ext>
            </a:extLst>
          </p:cNvPr>
          <p:cNvSpPr/>
          <p:nvPr/>
        </p:nvSpPr>
        <p:spPr>
          <a:xfrm>
            <a:off x="7593829" y="1251343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ACB78028-EACA-4A00-9DD2-94C35346401C}"/>
              </a:ext>
            </a:extLst>
          </p:cNvPr>
          <p:cNvSpPr/>
          <p:nvPr/>
        </p:nvSpPr>
        <p:spPr>
          <a:xfrm>
            <a:off x="7247759" y="978351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FCE2B724-31A6-315C-2892-5F6536D9ED38}"/>
              </a:ext>
            </a:extLst>
          </p:cNvPr>
          <p:cNvSpPr/>
          <p:nvPr/>
        </p:nvSpPr>
        <p:spPr>
          <a:xfrm>
            <a:off x="7593829" y="2060516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95100A2F-9934-B4AB-9C77-2F15CC12431D}"/>
              </a:ext>
            </a:extLst>
          </p:cNvPr>
          <p:cNvSpPr/>
          <p:nvPr/>
        </p:nvSpPr>
        <p:spPr>
          <a:xfrm>
            <a:off x="7247759" y="1766849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136AF8D-19A3-CE68-0A01-1FF6AF23294B}"/>
              </a:ext>
            </a:extLst>
          </p:cNvPr>
          <p:cNvSpPr/>
          <p:nvPr/>
        </p:nvSpPr>
        <p:spPr>
          <a:xfrm>
            <a:off x="7596339" y="2811234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7F992769-5F24-3341-5AA8-A1D829D809D5}"/>
              </a:ext>
            </a:extLst>
          </p:cNvPr>
          <p:cNvSpPr/>
          <p:nvPr/>
        </p:nvSpPr>
        <p:spPr>
          <a:xfrm>
            <a:off x="7247759" y="2558344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8169091-E46F-56FD-E48A-3FCBA93BA6DC}"/>
              </a:ext>
            </a:extLst>
          </p:cNvPr>
          <p:cNvSpPr/>
          <p:nvPr/>
        </p:nvSpPr>
        <p:spPr>
          <a:xfrm>
            <a:off x="7597334" y="3600540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2593C0E-0352-5D37-97E1-26095B8B4A7C}"/>
              </a:ext>
            </a:extLst>
          </p:cNvPr>
          <p:cNvSpPr/>
          <p:nvPr/>
        </p:nvSpPr>
        <p:spPr>
          <a:xfrm>
            <a:off x="7247759" y="3346872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7AC33FBE-7892-2E48-F998-30C0EDAD1EB5}"/>
              </a:ext>
            </a:extLst>
          </p:cNvPr>
          <p:cNvSpPr txBox="1"/>
          <p:nvPr/>
        </p:nvSpPr>
        <p:spPr>
          <a:xfrm>
            <a:off x="7820418" y="1645969"/>
            <a:ext cx="3362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Revenue Metrics:</a:t>
            </a:r>
            <a:r>
              <a:rPr lang="en-US" sz="1000" b="0" i="0">
                <a:effectLst/>
                <a:latin typeface="system-ui"/>
              </a:rPr>
              <a:t> Higher total revenue bookings are more prone to cancellations, reflecting financial sensitivity.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7BD73676-925A-BC9D-179D-EC8B0B18342F}"/>
              </a:ext>
            </a:extLst>
          </p:cNvPr>
          <p:cNvSpPr txBox="1"/>
          <p:nvPr/>
        </p:nvSpPr>
        <p:spPr>
          <a:xfrm>
            <a:off x="7880900" y="2387725"/>
            <a:ext cx="3225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Country of Origin:</a:t>
            </a:r>
            <a:r>
              <a:rPr lang="en-US" sz="1000" b="0" i="0">
                <a:effectLst/>
                <a:latin typeface="system-ui"/>
              </a:rPr>
              <a:t> Guests from Portugal (domestic bookings) are more likely to cancel.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59F3B74-2B8D-7D6C-7ACA-271AB8F50A58}"/>
              </a:ext>
            </a:extLst>
          </p:cNvPr>
          <p:cNvSpPr txBox="1"/>
          <p:nvPr/>
        </p:nvSpPr>
        <p:spPr>
          <a:xfrm>
            <a:off x="7881680" y="3172323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Special Requests:</a:t>
            </a:r>
            <a:r>
              <a:rPr lang="en-US" sz="1000" b="0" i="0">
                <a:effectLst/>
                <a:latin typeface="system-ui"/>
              </a:rPr>
              <a:t> Fewer special requests indicate a higher likelihood of cancellation.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1BFBFFD3-B93C-963C-59FA-2D4A0173C094}"/>
              </a:ext>
            </a:extLst>
          </p:cNvPr>
          <p:cNvSpPr txBox="1"/>
          <p:nvPr/>
        </p:nvSpPr>
        <p:spPr>
          <a:xfrm>
            <a:off x="7820418" y="835422"/>
            <a:ext cx="32258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Lead Time:</a:t>
            </a:r>
            <a:r>
              <a:rPr lang="en-US" sz="1000" b="0" i="0">
                <a:effectLst/>
                <a:latin typeface="system-ui"/>
              </a:rPr>
              <a:t> Longer lead times are the most significant predictor of cancellations.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F575A1-4C48-E1F6-8733-143DEB90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68" y="3570816"/>
            <a:ext cx="4689985" cy="287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096DD459-834F-C637-D6B2-89B37C03247F}"/>
              </a:ext>
            </a:extLst>
          </p:cNvPr>
          <p:cNvSpPr txBox="1"/>
          <p:nvPr/>
        </p:nvSpPr>
        <p:spPr>
          <a:xfrm>
            <a:off x="1231967" y="1138100"/>
            <a:ext cx="49904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/>
              <a:t>Efficient Feature Selection</a:t>
            </a:r>
          </a:p>
          <a:p>
            <a:r>
              <a:rPr lang="en-US" sz="1000"/>
              <a:t>The top 50 features were selected based on importance scores, achieving nearly the same accuracy (~88%) as the complete feature set. This reduces model complexity, training time, and overfitting risk while simplifying interpretation.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D1C8E6-6576-A387-C72E-B8910C0F117C}"/>
              </a:ext>
            </a:extLst>
          </p:cNvPr>
          <p:cNvSpPr txBox="1"/>
          <p:nvPr/>
        </p:nvSpPr>
        <p:spPr>
          <a:xfrm>
            <a:off x="1231967" y="2193736"/>
            <a:ext cx="459798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/>
              <a:t>Model Selection </a:t>
            </a:r>
          </a:p>
          <a:p>
            <a:r>
              <a:rPr lang="en-US" sz="1000"/>
              <a:t>The final Random Forest model's performance was assessed using a confusion matrix and classification report, demonstrating strong precision (0.89 for non-cancellations, 0.88 for cancellations) and recall (0.94 for non-cancellations, 0.81 for cancellations).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873C142-A0C5-F093-BD00-480D16BE4257}"/>
              </a:ext>
            </a:extLst>
          </p:cNvPr>
          <p:cNvSpPr/>
          <p:nvPr/>
        </p:nvSpPr>
        <p:spPr>
          <a:xfrm>
            <a:off x="7579463" y="4412823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FE9484C3-EF42-7124-74A0-CE9B290341A5}"/>
              </a:ext>
            </a:extLst>
          </p:cNvPr>
          <p:cNvSpPr/>
          <p:nvPr/>
        </p:nvSpPr>
        <p:spPr>
          <a:xfrm>
            <a:off x="7247759" y="4137811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6C67CC7-7159-F05D-8EDA-3607D3F2C853}"/>
              </a:ext>
            </a:extLst>
          </p:cNvPr>
          <p:cNvSpPr txBox="1"/>
          <p:nvPr/>
        </p:nvSpPr>
        <p:spPr>
          <a:xfrm>
            <a:off x="7820419" y="3847239"/>
            <a:ext cx="33626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Total Stay Duratio</a:t>
            </a:r>
            <a:r>
              <a:rPr lang="en-US" sz="1000" b="1">
                <a:latin typeface="system-ui"/>
              </a:rPr>
              <a:t>n: </a:t>
            </a:r>
            <a:r>
              <a:rPr lang="en-US" sz="1000" b="0" i="0">
                <a:effectLst/>
                <a:latin typeface="system-ui"/>
              </a:rPr>
              <a:t>Longer stays are slightly more prone to cancellations, likely due to higher financial and logistical commitments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663B5DDE-3C14-A1C7-0BDC-09CBC060AA07}"/>
              </a:ext>
            </a:extLst>
          </p:cNvPr>
          <p:cNvSpPr/>
          <p:nvPr/>
        </p:nvSpPr>
        <p:spPr>
          <a:xfrm>
            <a:off x="7593829" y="5198211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9B057C61-6474-CFCB-48E9-EB6D27A8DD10}"/>
              </a:ext>
            </a:extLst>
          </p:cNvPr>
          <p:cNvSpPr/>
          <p:nvPr/>
        </p:nvSpPr>
        <p:spPr>
          <a:xfrm>
            <a:off x="7247759" y="4923343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EE0C161-666F-27B0-6739-7A49E4E40546}"/>
              </a:ext>
            </a:extLst>
          </p:cNvPr>
          <p:cNvSpPr txBox="1"/>
          <p:nvPr/>
        </p:nvSpPr>
        <p:spPr>
          <a:xfrm>
            <a:off x="7820419" y="4777821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Cancellation History:</a:t>
            </a:r>
            <a:r>
              <a:rPr lang="en-US" sz="1000" b="0" i="0">
                <a:effectLst/>
                <a:latin typeface="system-ui"/>
              </a:rPr>
              <a:t> Past cancellations are a strong predictor of future cancellations.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5438EC76-3E18-89AA-4E9C-78A3E75772FF}"/>
              </a:ext>
            </a:extLst>
          </p:cNvPr>
          <p:cNvSpPr/>
          <p:nvPr/>
        </p:nvSpPr>
        <p:spPr>
          <a:xfrm>
            <a:off x="7593829" y="5980071"/>
            <a:ext cx="3511179" cy="229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3C0A47C7-35F9-FA8F-215B-919AE56E670F}"/>
              </a:ext>
            </a:extLst>
          </p:cNvPr>
          <p:cNvSpPr/>
          <p:nvPr/>
        </p:nvSpPr>
        <p:spPr>
          <a:xfrm>
            <a:off x="7247759" y="5708875"/>
            <a:ext cx="572660" cy="572662"/>
          </a:xfrm>
          <a:prstGeom prst="ellipse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10580F3-FBC3-3B3A-CC8E-192DC66E18AC}"/>
              </a:ext>
            </a:extLst>
          </p:cNvPr>
          <p:cNvSpPr txBox="1"/>
          <p:nvPr/>
        </p:nvSpPr>
        <p:spPr>
          <a:xfrm>
            <a:off x="7820418" y="5554515"/>
            <a:ext cx="3362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1" i="0">
                <a:effectLst/>
                <a:latin typeface="system-ui"/>
              </a:rPr>
              <a:t>Room Mismatches:</a:t>
            </a:r>
            <a:r>
              <a:rPr lang="en-US" sz="1000" b="0" i="0">
                <a:effectLst/>
                <a:latin typeface="system-ui"/>
              </a:rPr>
              <a:t> Operational inconsistencies, such as room mismatches, increase cancellation probabilities.</a:t>
            </a:r>
          </a:p>
        </p:txBody>
      </p:sp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A6D39D2F-4016-4194-69A0-DD252BA27790}"/>
              </a:ext>
            </a:extLst>
          </p:cNvPr>
          <p:cNvSpPr>
            <a:spLocks noChangeAspect="1"/>
          </p:cNvSpPr>
          <p:nvPr/>
        </p:nvSpPr>
        <p:spPr>
          <a:xfrm>
            <a:off x="11244301" y="155391"/>
            <a:ext cx="822008" cy="82296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54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7D71-5E1F-B086-9961-B0E9CA9A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7452"/>
            <a:ext cx="9890589" cy="762000"/>
          </a:xfrm>
        </p:spPr>
        <p:txBody>
          <a:bodyPr/>
          <a:lstStyle/>
          <a:p>
            <a:r>
              <a:rPr lang="en-US"/>
              <a:t>Marketing Plan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C80BCF-D26F-42F0-EA43-8D1964CD9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609529"/>
              </p:ext>
            </p:extLst>
          </p:nvPr>
        </p:nvGraphicFramePr>
        <p:xfrm>
          <a:off x="954832" y="604610"/>
          <a:ext cx="10696394" cy="8232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6745">
                  <a:extLst>
                    <a:ext uri="{9D8B030D-6E8A-4147-A177-3AD203B41FA5}">
                      <a16:colId xmlns:a16="http://schemas.microsoft.com/office/drawing/2014/main" val="3769920028"/>
                    </a:ext>
                  </a:extLst>
                </a:gridCol>
                <a:gridCol w="938380">
                  <a:extLst>
                    <a:ext uri="{9D8B030D-6E8A-4147-A177-3AD203B41FA5}">
                      <a16:colId xmlns:a16="http://schemas.microsoft.com/office/drawing/2014/main" val="906557440"/>
                    </a:ext>
                  </a:extLst>
                </a:gridCol>
                <a:gridCol w="1331096">
                  <a:extLst>
                    <a:ext uri="{9D8B030D-6E8A-4147-A177-3AD203B41FA5}">
                      <a16:colId xmlns:a16="http://schemas.microsoft.com/office/drawing/2014/main" val="4044777473"/>
                    </a:ext>
                  </a:extLst>
                </a:gridCol>
                <a:gridCol w="2751418">
                  <a:extLst>
                    <a:ext uri="{9D8B030D-6E8A-4147-A177-3AD203B41FA5}">
                      <a16:colId xmlns:a16="http://schemas.microsoft.com/office/drawing/2014/main" val="134803821"/>
                    </a:ext>
                  </a:extLst>
                </a:gridCol>
                <a:gridCol w="4738755">
                  <a:extLst>
                    <a:ext uri="{9D8B030D-6E8A-4147-A177-3AD203B41FA5}">
                      <a16:colId xmlns:a16="http://schemas.microsoft.com/office/drawing/2014/main" val="2518243470"/>
                    </a:ext>
                  </a:extLst>
                </a:gridCol>
              </a:tblGrid>
              <a:tr h="3885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Driver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Actionable by 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Team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Category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Insight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 / Incentive Plan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32671340"/>
                  </a:ext>
                </a:extLst>
              </a:tr>
              <a:tr h="68232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 Commitment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Bookings &gt;90 days have a much </a:t>
                      </a:r>
                    </a:p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higher cancellation risk.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Engagement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 Send personalized reminder emails/messages to long-lead-time bookers. Example: “Hi, your stay is coming up! Enjoy a free breakfast if you confirm your booking now.”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Targeted Offers for Local (PRT) Guests: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Lauch exclusive local offers or experiences (e.g., discounted spa, dining, or event tickets) for Portuguese guests with long lead times to increase perceived value and reduce speculative bookings.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Exclusive for our Portuguese guests: Confirm your booking now and get 20% off at our restaurant during your stay!"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Flexible Modification, Not Cancellation: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non-refundable bookings, make it easy for guests to modify dates or details instead of canceling, and clearly communicate this flexibility in all pre-stay communications.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Post-Stay Engagement: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Follow up with personalized thank-you emails and exclusive offers, encouraging repeat bookings.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34649285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Revenue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($100–$500)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 Sensitivity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Most cancellations are in the 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$100–$500 revenue bin (price-sensitive).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Value-Added Offers: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Bundle perks (e.g., free parking, breakfast) for bookings in this range to increase perceived value and reduce cancellations. Example: </a:t>
                      </a: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“Book now for $120/night and get complimentary breakfast and parking!”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827481568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 Mismatch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Operational Excellence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Incorrect room assignments increase cancellations.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 room assignment accuracy to reduce cancellations due to dissatisfaction; offer compensation or upgrades when mismatches occur.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 inventory allocation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ensure Room Type A availability matches demand based on the historical demand.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Staff training and process review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minimize assignment errors.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Dynamic pricing for Room Type A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manage demand and encourage bookings in other categories by offering discounts.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50926879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Special Request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Fewer special requests at high lead times;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requests = lower cancellations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 Engagement Through Special Requests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Encourage guests to make special requests or select add-ons during booking, increasing engagement. Example: “Customize your stay with special amenities- add now and save 10%!”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484848220"/>
                  </a:ext>
                </a:extLst>
              </a:tr>
              <a:tr h="58008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Type/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Market Segment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Customer Segmentation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cancellation rate, low loyalty, mostly book through TA/TO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Launch a “Book Direct &amp; Save” campaign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with instant perks (e.g., complimentary breakfast, flexible check-in/out).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Partner with OTAs to offer exclusive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, non-refundable deals or loyalty points for completed stays. ( Needs to be revisited )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67975636"/>
                  </a:ext>
                </a:extLst>
              </a:tr>
              <a:tr h="38854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 most common in booking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Couple Packages: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special couple packages with romantic add-ons to increase booking commitment. Example: “Couple’s Getaway: Book for two and receive a complimentary spa voucher!”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4814352"/>
                  </a:ext>
                </a:extLst>
              </a:tr>
            </a:tbl>
          </a:graphicData>
        </a:graphic>
      </p:graphicFrame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060C9C70-2EC3-0D2F-548E-FC4D94C65298}"/>
              </a:ext>
            </a:extLst>
          </p:cNvPr>
          <p:cNvSpPr>
            <a:spLocks noChangeAspect="1"/>
          </p:cNvSpPr>
          <p:nvPr/>
        </p:nvSpPr>
        <p:spPr>
          <a:xfrm>
            <a:off x="11240222" y="90003"/>
            <a:ext cx="822008" cy="82296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67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B1A7B-8AA8-0F9A-B9E9-C00C100F9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6BA1-551D-D08E-B685-CA17E59E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12" y="7452"/>
            <a:ext cx="9890589" cy="762000"/>
          </a:xfrm>
        </p:spPr>
        <p:txBody>
          <a:bodyPr/>
          <a:lstStyle/>
          <a:p>
            <a:r>
              <a:rPr lang="en-US"/>
              <a:t>Marketing Plan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D0D712-1E76-0F2A-DC2D-FBD469DB8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40355"/>
              </p:ext>
            </p:extLst>
          </p:nvPr>
        </p:nvGraphicFramePr>
        <p:xfrm>
          <a:off x="1275183" y="615495"/>
          <a:ext cx="10296340" cy="6144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1028">
                  <a:extLst>
                    <a:ext uri="{9D8B030D-6E8A-4147-A177-3AD203B41FA5}">
                      <a16:colId xmlns:a16="http://schemas.microsoft.com/office/drawing/2014/main" val="3769920028"/>
                    </a:ext>
                  </a:extLst>
                </a:gridCol>
                <a:gridCol w="910386">
                  <a:extLst>
                    <a:ext uri="{9D8B030D-6E8A-4147-A177-3AD203B41FA5}">
                      <a16:colId xmlns:a16="http://schemas.microsoft.com/office/drawing/2014/main" val="906557440"/>
                    </a:ext>
                  </a:extLst>
                </a:gridCol>
                <a:gridCol w="1280343">
                  <a:extLst>
                    <a:ext uri="{9D8B030D-6E8A-4147-A177-3AD203B41FA5}">
                      <a16:colId xmlns:a16="http://schemas.microsoft.com/office/drawing/2014/main" val="4044777473"/>
                    </a:ext>
                  </a:extLst>
                </a:gridCol>
                <a:gridCol w="2646510">
                  <a:extLst>
                    <a:ext uri="{9D8B030D-6E8A-4147-A177-3AD203B41FA5}">
                      <a16:colId xmlns:a16="http://schemas.microsoft.com/office/drawing/2014/main" val="134803821"/>
                    </a:ext>
                  </a:extLst>
                </a:gridCol>
                <a:gridCol w="4558073">
                  <a:extLst>
                    <a:ext uri="{9D8B030D-6E8A-4147-A177-3AD203B41FA5}">
                      <a16:colId xmlns:a16="http://schemas.microsoft.com/office/drawing/2014/main" val="2518243470"/>
                    </a:ext>
                  </a:extLst>
                </a:gridCol>
              </a:tblGrid>
              <a:tr h="3665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Driver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Actionable by </a:t>
                      </a: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Team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Retention Category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Key Insight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Action / Incentive Plan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32671340"/>
                  </a:ext>
                </a:extLst>
              </a:tr>
              <a:tr h="285100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 Commitment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Bookings &gt;90 days have a much </a:t>
                      </a:r>
                    </a:p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higher cancellation risk.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Early Engagement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: Send personalized reminder emails/messages to long-lead-time bookers. Example: “Hi, your stay is coming up! Enjoy a free breakfast if you confirm your booking now.”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Targeted Offers for Local (PRT) Guests: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Lauch exclusive local offers or experiences (e.g., discounted spa, dining, or event tickets) for Portuguese guests with long lead times to increase perceived value and reduce speculative bookings.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Exclusive for our Portuguese guests: Confirm your booking now and get 20% off at our restaurant during your stay!"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Flexible Modification, Not Cancellation: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non-refundable bookings, make it easy for guests to modify dates or details instead of canceling, and clearly communicate this flexibility in all pre-stay communications.</a:t>
                      </a:r>
                    </a:p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Post-Stay Engagement: 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Follow up with personalized thank-you emails and exclusive offers, encouraging repeat bookings.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34649285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Revenue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($100–$500)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Price Sensitivity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lvl="0"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Most cancellations are in the </a:t>
                      </a:r>
                      <a:b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$100–$500 revenue bin (price-sensitive).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Value-Added Offers: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Bundle perks (e.g., free parking, breakfast) for bookings in this range to increase perceived value and reduce cancellations. Example: </a:t>
                      </a: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“Book now for $120/night and get complimentary breakfast and parking!”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827481568"/>
                  </a:ext>
                </a:extLst>
              </a:tr>
              <a:tr h="129814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Room Mismatch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Operational Excellence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Incorrect room assignments increase cancellations.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 room assignment accuracy to reduce cancellations due to dissatisfaction; offer compensation or upgrades when mismatches occur.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Optimize inventory allocation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ensure Room Type A availability matches demand based on the historical demand. 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Dynamic pricing for Room Type A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 manage demand and encourage bookings in other categories by offering discounts. 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150926879"/>
                  </a:ext>
                </a:extLst>
              </a:tr>
              <a:tr h="65112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Yes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0963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Engagement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 size of 2 most common in booking </a:t>
                      </a: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0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Couple Packages: </a:t>
                      </a: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special couple packages with romantic add-ons to increase booking commitment. Example: “Couple’s Getaway: Book for two and receive a complimentary spa voucher!”</a:t>
                      </a: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4814352"/>
                  </a:ext>
                </a:extLst>
              </a:tr>
            </a:tbl>
          </a:graphicData>
        </a:graphic>
      </p:graphicFrame>
      <p:sp>
        <p:nvSpPr>
          <p:cNvPr id="3" name="&quot;No&quot; Symbol 2">
            <a:extLst>
              <a:ext uri="{FF2B5EF4-FFF2-40B4-BE49-F238E27FC236}">
                <a16:creationId xmlns:a16="http://schemas.microsoft.com/office/drawing/2014/main" id="{27951B1A-FDF7-9973-4FA7-51798980E5D9}"/>
              </a:ext>
            </a:extLst>
          </p:cNvPr>
          <p:cNvSpPr>
            <a:spLocks noChangeAspect="1"/>
          </p:cNvSpPr>
          <p:nvPr/>
        </p:nvSpPr>
        <p:spPr>
          <a:xfrm>
            <a:off x="11243388" y="97840"/>
            <a:ext cx="822008" cy="82296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3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126D8F-4511-AA6D-6C87-F16FACD3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973262-7556-9542-F854-A6B12E539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519" y="1920344"/>
            <a:ext cx="5486400" cy="301730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b="0" i="0">
                <a:solidFill>
                  <a:sysClr val="windowText" lastClr="000000"/>
                </a:solidFill>
                <a:effectLst/>
              </a:rPr>
              <a:t>Ever-changing and highly dynamic, with customer behaviors and booking patterns playing significant roles in revenue management and operational efficiency.</a:t>
            </a:r>
            <a:endParaRPr lang="en-US" sz="2400">
              <a:solidFill>
                <a:sysClr val="windowText" lastClr="000000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7174BA-0079-8023-5B04-A9D610010C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Hotel Industry</a:t>
            </a:r>
          </a:p>
        </p:txBody>
      </p:sp>
    </p:spTree>
    <p:extLst>
      <p:ext uri="{BB962C8B-B14F-4D97-AF65-F5344CB8AC3E}">
        <p14:creationId xmlns:p14="http://schemas.microsoft.com/office/powerpoint/2010/main" val="145935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8D576-E496-8428-24EE-FE9EF550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DE0C-A31B-1339-E36E-1237025A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23625" cy="762000"/>
          </a:xfrm>
        </p:spPr>
        <p:txBody>
          <a:bodyPr/>
          <a:lstStyle/>
          <a:p>
            <a:r>
              <a:rPr lang="en-US"/>
              <a:t>Executive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A3DCDF-E93D-78E2-899B-D51AD505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" b="9679"/>
          <a:stretch/>
        </p:blipFill>
        <p:spPr>
          <a:xfrm>
            <a:off x="5061857" y="4597871"/>
            <a:ext cx="3200400" cy="203756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F70A02-69A5-255D-B17D-947B536D04AA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4817989"/>
          <a:ext cx="3931920" cy="137160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51996345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7828684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38002201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9126026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822789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Hotel Type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Booked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Ratio of Total Reservations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Cancelled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Cancellation Rate</a:t>
                      </a:r>
                      <a:endParaRPr lang="en-US" sz="900" b="1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4400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City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79162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33078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39942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Resort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40046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11120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52786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119208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44198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37%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59541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2E6D43-7787-4645-114F-B36F5BFC76FC}"/>
              </a:ext>
            </a:extLst>
          </p:cNvPr>
          <p:cNvSpPr/>
          <p:nvPr/>
        </p:nvSpPr>
        <p:spPr>
          <a:xfrm>
            <a:off x="9011194" y="0"/>
            <a:ext cx="3180806" cy="6858000"/>
          </a:xfrm>
          <a:prstGeom prst="rect">
            <a:avLst/>
          </a:prstGeom>
          <a:solidFill>
            <a:srgbClr val="15136E">
              <a:alpha val="60000"/>
            </a:srgbClr>
          </a:solidFill>
        </p:spPr>
        <p:txBody>
          <a:bodyPr wrap="square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AAF10A-6A2A-041F-1322-1D93E2C00369}"/>
              </a:ext>
            </a:extLst>
          </p:cNvPr>
          <p:cNvSpPr txBox="1"/>
          <p:nvPr/>
        </p:nvSpPr>
        <p:spPr>
          <a:xfrm>
            <a:off x="9321437" y="4539437"/>
            <a:ext cx="24634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sz="1600">
                <a:solidFill>
                  <a:schemeClr val="bg1"/>
                </a:solidFill>
              </a:rPr>
              <a:t>Predictive Model with ~90% Accuracy in identifying bookings at high risk of cancellation.</a:t>
            </a:r>
          </a:p>
        </p:txBody>
      </p:sp>
      <p:sp>
        <p:nvSpPr>
          <p:cNvPr id="16" name="Round Diagonal Corner Rectangle 15">
            <a:extLst>
              <a:ext uri="{FF2B5EF4-FFF2-40B4-BE49-F238E27FC236}">
                <a16:creationId xmlns:a16="http://schemas.microsoft.com/office/drawing/2014/main" id="{9FBF81C0-6B78-46EB-9A61-7A3A0ED049CB}"/>
              </a:ext>
            </a:extLst>
          </p:cNvPr>
          <p:cNvSpPr/>
          <p:nvPr/>
        </p:nvSpPr>
        <p:spPr>
          <a:xfrm>
            <a:off x="838200" y="1490024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Problem Statement</a:t>
            </a:r>
          </a:p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High hotel booking cancellation rates over </a:t>
            </a:r>
            <a:r>
              <a:rPr lang="en-US" sz="1200" b="1">
                <a:solidFill>
                  <a:schemeClr val="bg1"/>
                </a:solidFill>
              </a:rPr>
              <a:t>35%</a:t>
            </a:r>
            <a:r>
              <a:rPr lang="en-US" sz="1200">
                <a:solidFill>
                  <a:schemeClr val="bg1"/>
                </a:solidFill>
              </a:rPr>
              <a:t>, and notably higher for city hotel, resulting in an estimated annual revenue loss of over </a:t>
            </a:r>
            <a:r>
              <a:rPr lang="en-US" sz="1200" b="1">
                <a:solidFill>
                  <a:schemeClr val="bg1"/>
                </a:solidFill>
              </a:rPr>
              <a:t>$5.5 M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8" name="Round Diagonal Corner Rectangle 17">
            <a:extLst>
              <a:ext uri="{FF2B5EF4-FFF2-40B4-BE49-F238E27FC236}">
                <a16:creationId xmlns:a16="http://schemas.microsoft.com/office/drawing/2014/main" id="{AF26EF30-7CBC-B665-AAB0-5AF99E4EBFD4}"/>
              </a:ext>
            </a:extLst>
          </p:cNvPr>
          <p:cNvSpPr/>
          <p:nvPr/>
        </p:nvSpPr>
        <p:spPr>
          <a:xfrm>
            <a:off x="838200" y="3009670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Objective</a:t>
            </a:r>
          </a:p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Prepare a comprehensive marketing plan to proactively target guests at risk of churn and prevent revenue loss from cancellations.</a:t>
            </a:r>
          </a:p>
        </p:txBody>
      </p:sp>
      <p:sp>
        <p:nvSpPr>
          <p:cNvPr id="20" name="Round Diagonal Corner Rectangle 19">
            <a:extLst>
              <a:ext uri="{FF2B5EF4-FFF2-40B4-BE49-F238E27FC236}">
                <a16:creationId xmlns:a16="http://schemas.microsoft.com/office/drawing/2014/main" id="{E5F7DFD4-06F2-B08F-C7DE-1138BA1BEEA2}"/>
              </a:ext>
            </a:extLst>
          </p:cNvPr>
          <p:cNvSpPr/>
          <p:nvPr/>
        </p:nvSpPr>
        <p:spPr>
          <a:xfrm>
            <a:off x="4787537" y="1490024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b="1">
                <a:solidFill>
                  <a:schemeClr val="bg1"/>
                </a:solidFill>
              </a:rPr>
              <a:t>Research Questions</a:t>
            </a:r>
          </a:p>
          <a:p>
            <a:pPr algn="ctr">
              <a:spcAft>
                <a:spcPts val="300"/>
              </a:spcAft>
            </a:pPr>
            <a:r>
              <a:rPr lang="en-US" sz="1200">
                <a:solidFill>
                  <a:schemeClr val="bg1"/>
                </a:solidFill>
              </a:rPr>
              <a:t>What are the primary drivers of cancelation? How effectively can we predict booking cancellation behavior?</a:t>
            </a:r>
          </a:p>
        </p:txBody>
      </p:sp>
      <p:sp>
        <p:nvSpPr>
          <p:cNvPr id="23" name="Round Diagonal Corner Rectangle 22">
            <a:extLst>
              <a:ext uri="{FF2B5EF4-FFF2-40B4-BE49-F238E27FC236}">
                <a16:creationId xmlns:a16="http://schemas.microsoft.com/office/drawing/2014/main" id="{AA3C74DC-A7B6-CF84-069D-B62F452DD5A5}"/>
              </a:ext>
            </a:extLst>
          </p:cNvPr>
          <p:cNvSpPr/>
          <p:nvPr/>
        </p:nvSpPr>
        <p:spPr>
          <a:xfrm>
            <a:off x="4787537" y="3009670"/>
            <a:ext cx="3474720" cy="1371600"/>
          </a:xfrm>
          <a:prstGeom prst="round2DiagRect">
            <a:avLst/>
          </a:prstGeom>
          <a:solidFill>
            <a:srgbClr val="15136E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1400" b="1">
                <a:solidFill>
                  <a:schemeClr val="bg1"/>
                </a:solidFill>
              </a:rPr>
              <a:t>Hypothesis</a:t>
            </a:r>
          </a:p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Cancellation likelihood is influenced by factors including </a:t>
            </a:r>
            <a:r>
              <a:rPr lang="en-US" sz="1200" b="1">
                <a:solidFill>
                  <a:schemeClr val="bg1"/>
                </a:solidFill>
              </a:rPr>
              <a:t>booking behavior </a:t>
            </a:r>
            <a:r>
              <a:rPr lang="en-US" sz="1200">
                <a:solidFill>
                  <a:schemeClr val="bg1"/>
                </a:solidFill>
              </a:rPr>
              <a:t>(e.g., lead time), </a:t>
            </a:r>
            <a:r>
              <a:rPr lang="en-US" sz="1200" b="1">
                <a:solidFill>
                  <a:schemeClr val="bg1"/>
                </a:solidFill>
              </a:rPr>
              <a:t>price sensitivity</a:t>
            </a:r>
            <a:r>
              <a:rPr lang="en-US" sz="1200">
                <a:solidFill>
                  <a:schemeClr val="bg1"/>
                </a:solidFill>
              </a:rPr>
              <a:t>, </a:t>
            </a:r>
            <a:r>
              <a:rPr lang="en-US" sz="1200" b="1">
                <a:solidFill>
                  <a:schemeClr val="bg1"/>
                </a:solidFill>
              </a:rPr>
              <a:t>deposit policies </a:t>
            </a:r>
            <a:r>
              <a:rPr lang="en-US" sz="1200">
                <a:solidFill>
                  <a:schemeClr val="bg1"/>
                </a:solidFill>
              </a:rPr>
              <a:t>(e.g., non-refundable), </a:t>
            </a:r>
            <a:r>
              <a:rPr lang="en-US" sz="1200" b="1">
                <a:solidFill>
                  <a:schemeClr val="bg1"/>
                </a:solidFill>
              </a:rPr>
              <a:t>customer type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20AF5D-F51B-F82E-3A0D-A91743177900}"/>
              </a:ext>
            </a:extLst>
          </p:cNvPr>
          <p:cNvSpPr txBox="1"/>
          <p:nvPr/>
        </p:nvSpPr>
        <p:spPr>
          <a:xfrm>
            <a:off x="9321438" y="1610225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Booking Horizon </a:t>
            </a:r>
            <a:r>
              <a:rPr lang="en-US" sz="1400">
                <a:solidFill>
                  <a:schemeClr val="bg1"/>
                </a:solidFill>
              </a:rPr>
              <a:t>(lead time)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372FD0-EDFF-1534-5C9F-E2CBF2F23D26}"/>
              </a:ext>
            </a:extLst>
          </p:cNvPr>
          <p:cNvSpPr txBox="1"/>
          <p:nvPr/>
        </p:nvSpPr>
        <p:spPr>
          <a:xfrm>
            <a:off x="9321438" y="2097159"/>
            <a:ext cx="2560320" cy="307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Price Sensitivity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6F843A-3AEA-FFF5-D410-B9666912CB0E}"/>
              </a:ext>
            </a:extLst>
          </p:cNvPr>
          <p:cNvSpPr txBox="1"/>
          <p:nvPr/>
        </p:nvSpPr>
        <p:spPr>
          <a:xfrm>
            <a:off x="9321438" y="2479341"/>
            <a:ext cx="256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Guest Geography </a:t>
            </a:r>
            <a:r>
              <a:rPr lang="en-US" sz="1400">
                <a:solidFill>
                  <a:schemeClr val="bg1"/>
                </a:solidFill>
              </a:rPr>
              <a:t>(domestic booking)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1B161-B655-79EF-0C01-5E3C2D3180DF}"/>
              </a:ext>
            </a:extLst>
          </p:cNvPr>
          <p:cNvSpPr txBox="1"/>
          <p:nvPr/>
        </p:nvSpPr>
        <p:spPr>
          <a:xfrm>
            <a:off x="9321438" y="3076967"/>
            <a:ext cx="256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Guest Engagement &amp; Experience </a:t>
            </a:r>
            <a:r>
              <a:rPr lang="en-US" sz="1400">
                <a:solidFill>
                  <a:schemeClr val="bg1"/>
                </a:solidFill>
              </a:rPr>
              <a:t>(room allocation accuracy, special request handling etc.)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5FE5A9-E827-29E4-5BD7-04B59B4033C1}"/>
              </a:ext>
            </a:extLst>
          </p:cNvPr>
          <p:cNvSpPr txBox="1"/>
          <p:nvPr/>
        </p:nvSpPr>
        <p:spPr>
          <a:xfrm>
            <a:off x="9418306" y="745243"/>
            <a:ext cx="19354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Insights</a:t>
            </a:r>
          </a:p>
          <a:p>
            <a:r>
              <a:rPr lang="en-US" sz="2000" b="1">
                <a:solidFill>
                  <a:schemeClr val="bg1"/>
                </a:solidFill>
              </a:rPr>
              <a:t>- </a:t>
            </a:r>
            <a:r>
              <a:rPr lang="en-US" sz="2000">
                <a:solidFill>
                  <a:schemeClr val="bg1"/>
                </a:solidFill>
              </a:rPr>
              <a:t>A Sneak Peek</a:t>
            </a:r>
          </a:p>
        </p:txBody>
      </p:sp>
    </p:spTree>
    <p:extLst>
      <p:ext uri="{BB962C8B-B14F-4D97-AF65-F5344CB8AC3E}">
        <p14:creationId xmlns:p14="http://schemas.microsoft.com/office/powerpoint/2010/main" val="160884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8024-631E-BE30-E1C7-A7E06391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762A3-8524-3E28-D213-1A19C41832AB}"/>
              </a:ext>
            </a:extLst>
          </p:cNvPr>
          <p:cNvSpPr>
            <a:spLocks noChangeAspect="1"/>
          </p:cNvSpPr>
          <p:nvPr/>
        </p:nvSpPr>
        <p:spPr>
          <a:xfrm>
            <a:off x="645160" y="1452880"/>
            <a:ext cx="2743200" cy="20706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BB36F-DCBE-4C3E-24F6-DC0560851765}"/>
              </a:ext>
            </a:extLst>
          </p:cNvPr>
          <p:cNvSpPr>
            <a:spLocks noChangeAspect="1"/>
          </p:cNvSpPr>
          <p:nvPr/>
        </p:nvSpPr>
        <p:spPr>
          <a:xfrm>
            <a:off x="3479800" y="1456426"/>
            <a:ext cx="2743200" cy="20706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AB192-1497-A176-F6FA-D55531BAA7BD}"/>
              </a:ext>
            </a:extLst>
          </p:cNvPr>
          <p:cNvSpPr>
            <a:spLocks noChangeAspect="1"/>
          </p:cNvSpPr>
          <p:nvPr/>
        </p:nvSpPr>
        <p:spPr>
          <a:xfrm>
            <a:off x="6314440" y="1452880"/>
            <a:ext cx="2743200" cy="20706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8CD3AA-C54E-1927-9363-24BB4773C9CB}"/>
              </a:ext>
            </a:extLst>
          </p:cNvPr>
          <p:cNvSpPr>
            <a:spLocks noChangeAspect="1"/>
          </p:cNvSpPr>
          <p:nvPr/>
        </p:nvSpPr>
        <p:spPr>
          <a:xfrm>
            <a:off x="3479800" y="3774634"/>
            <a:ext cx="5577840" cy="218371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5AB13-45F9-6099-7251-7112862C5AAE}"/>
              </a:ext>
            </a:extLst>
          </p:cNvPr>
          <p:cNvSpPr>
            <a:spLocks noChangeAspect="1"/>
          </p:cNvSpPr>
          <p:nvPr/>
        </p:nvSpPr>
        <p:spPr>
          <a:xfrm>
            <a:off x="645160" y="3774635"/>
            <a:ext cx="2743200" cy="218371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B0497F-9621-0CEF-6EE5-E409BD323450}"/>
              </a:ext>
            </a:extLst>
          </p:cNvPr>
          <p:cNvGrpSpPr/>
          <p:nvPr/>
        </p:nvGrpSpPr>
        <p:grpSpPr>
          <a:xfrm>
            <a:off x="9357189" y="1762495"/>
            <a:ext cx="2743200" cy="457200"/>
            <a:chOff x="9357189" y="1506221"/>
            <a:chExt cx="2743200" cy="4572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5C7B71B-5682-6A98-AC16-BE465C0F46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7FDD70-3204-7206-BF1B-E59FF51BF6B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Higher cancellations with &gt; 90 days lead time.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8062BC-0ADC-EBC0-968F-456690E6C3F6}"/>
              </a:ext>
            </a:extLst>
          </p:cNvPr>
          <p:cNvGrpSpPr/>
          <p:nvPr/>
        </p:nvGrpSpPr>
        <p:grpSpPr>
          <a:xfrm>
            <a:off x="9357189" y="2370982"/>
            <a:ext cx="2743200" cy="457200"/>
            <a:chOff x="9357189" y="1506221"/>
            <a:chExt cx="2743200" cy="4572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32156C7-1A95-B5B3-1898-8F3B6D72A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B81A0F-802B-4F4B-32D4-B190929A23EE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Repeat guests have lower lead time and cancel less.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0BA499-B3CC-7BC4-FE37-F2B7937E92CD}"/>
              </a:ext>
            </a:extLst>
          </p:cNvPr>
          <p:cNvGrpSpPr/>
          <p:nvPr/>
        </p:nvGrpSpPr>
        <p:grpSpPr>
          <a:xfrm>
            <a:off x="9357189" y="2979469"/>
            <a:ext cx="2743200" cy="457200"/>
            <a:chOff x="9357189" y="1506221"/>
            <a:chExt cx="2743200" cy="4572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EF6791-0468-399E-9CD8-C3C3002495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DC62AC-FDBF-7AFF-A27D-51D0286AF530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More cancellations in $100-500 booking total bins – price sensitivity.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E6D8B1-2BC4-4FBF-6A84-80907E43D7F6}"/>
              </a:ext>
            </a:extLst>
          </p:cNvPr>
          <p:cNvGrpSpPr/>
          <p:nvPr/>
        </p:nvGrpSpPr>
        <p:grpSpPr>
          <a:xfrm>
            <a:off x="9357189" y="3587956"/>
            <a:ext cx="2743200" cy="457200"/>
            <a:chOff x="9357189" y="1506221"/>
            <a:chExt cx="2743200" cy="4572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1335625-3F71-EA35-06B3-04FE806A28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5D25EE-D660-3DF6-65D3-0303AB845942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Fewer special requests at higher booking total could indicate unmet service expectations.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1CCD40-9B64-C7F4-1D10-EBC02DEE3419}"/>
              </a:ext>
            </a:extLst>
          </p:cNvPr>
          <p:cNvGrpSpPr/>
          <p:nvPr/>
        </p:nvGrpSpPr>
        <p:grpSpPr>
          <a:xfrm>
            <a:off x="9357189" y="4196443"/>
            <a:ext cx="2743200" cy="457200"/>
            <a:chOff x="9357189" y="1506221"/>
            <a:chExt cx="2743200" cy="4572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8DDB881-F9AA-EE27-1742-5A21E73C6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9C19FC-C91F-2C5F-00C6-9BD7998487E9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Special Requests positively </a:t>
              </a:r>
              <a:r>
                <a:rPr lang="en-US" sz="1100">
                  <a:hlinkClick r:id="rId7" action="ppaction://hlinksldjump"/>
                </a:rPr>
                <a:t>correlated</a:t>
              </a:r>
              <a:r>
                <a:rPr lang="en-US" sz="1100"/>
                <a:t> with booking total (ADR).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4B4A02-9D5A-5C80-6D93-6764E58963A9}"/>
              </a:ext>
            </a:extLst>
          </p:cNvPr>
          <p:cNvGrpSpPr/>
          <p:nvPr/>
        </p:nvGrpSpPr>
        <p:grpSpPr>
          <a:xfrm>
            <a:off x="9357189" y="4804930"/>
            <a:ext cx="2743200" cy="548640"/>
            <a:chOff x="9357189" y="1506221"/>
            <a:chExt cx="274320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EDAECBE-81B8-DB8A-FDF8-47B22B526D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33ADEB-E3CC-5E1E-4010-01AFC6A1EBA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54864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Room mismatch rate 12.4% overall. Maximum mismatches in Room Type A which is also the most booked.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24CC0A-E9E6-042F-A894-01BACF5A230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425769" y="1299635"/>
            <a:ext cx="0" cy="622880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196BC40-A039-FA77-2A04-32A3BF667AFB}"/>
              </a:ext>
            </a:extLst>
          </p:cNvPr>
          <p:cNvCxnSpPr>
            <a:cxnSpLocks/>
          </p:cNvCxnSpPr>
          <p:nvPr/>
        </p:nvCxnSpPr>
        <p:spPr>
          <a:xfrm flipV="1">
            <a:off x="9425769" y="2059675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BE680E-3916-A1EB-4DC1-2E743C568FEB}"/>
              </a:ext>
            </a:extLst>
          </p:cNvPr>
          <p:cNvCxnSpPr>
            <a:cxnSpLocks/>
          </p:cNvCxnSpPr>
          <p:nvPr/>
        </p:nvCxnSpPr>
        <p:spPr>
          <a:xfrm flipV="1">
            <a:off x="9425769" y="2668162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D6A82DA-E3B0-BE11-EFE5-0D07B7868FC8}"/>
              </a:ext>
            </a:extLst>
          </p:cNvPr>
          <p:cNvCxnSpPr>
            <a:cxnSpLocks/>
          </p:cNvCxnSpPr>
          <p:nvPr/>
        </p:nvCxnSpPr>
        <p:spPr>
          <a:xfrm>
            <a:off x="9425769" y="3276649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2B1E913-3713-AAB3-25DE-49978E33806A}"/>
              </a:ext>
            </a:extLst>
          </p:cNvPr>
          <p:cNvCxnSpPr>
            <a:cxnSpLocks/>
          </p:cNvCxnSpPr>
          <p:nvPr/>
        </p:nvCxnSpPr>
        <p:spPr>
          <a:xfrm>
            <a:off x="9425769" y="3955649"/>
            <a:ext cx="0" cy="400814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075930-183F-1F6D-9876-1525C2DA17A3}"/>
              </a:ext>
            </a:extLst>
          </p:cNvPr>
          <p:cNvCxnSpPr>
            <a:cxnSpLocks/>
          </p:cNvCxnSpPr>
          <p:nvPr/>
        </p:nvCxnSpPr>
        <p:spPr>
          <a:xfrm>
            <a:off x="9425769" y="4564136"/>
            <a:ext cx="0" cy="400814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BAC221D-51CB-C9E0-13D9-50318063C933}"/>
              </a:ext>
            </a:extLst>
          </p:cNvPr>
          <p:cNvGrpSpPr/>
          <p:nvPr/>
        </p:nvGrpSpPr>
        <p:grpSpPr>
          <a:xfrm>
            <a:off x="9248054" y="842435"/>
            <a:ext cx="2852335" cy="457200"/>
            <a:chOff x="9248054" y="619443"/>
            <a:chExt cx="2852335" cy="457200"/>
          </a:xfrm>
        </p:grpSpPr>
        <p:sp>
          <p:nvSpPr>
            <p:cNvPr id="16" name="Round Same Side Corner Rectangle 15">
              <a:extLst>
                <a:ext uri="{FF2B5EF4-FFF2-40B4-BE49-F238E27FC236}">
                  <a16:creationId xmlns:a16="http://schemas.microsoft.com/office/drawing/2014/main" id="{277A8E02-AD8E-603F-A85E-2D6F41DB1658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47CEA5A-E9FB-868B-A6BD-E03B9BEAAEF1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EC1D86C-09B1-7804-2CDB-9DD37D29C2E5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9609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C311-DA6D-A586-4104-F8625D04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Trends and Early Insights Contd.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0A398F-5A5A-9873-7828-966EC476E764}"/>
              </a:ext>
            </a:extLst>
          </p:cNvPr>
          <p:cNvSpPr>
            <a:spLocks noChangeAspect="1"/>
          </p:cNvSpPr>
          <p:nvPr/>
        </p:nvSpPr>
        <p:spPr>
          <a:xfrm>
            <a:off x="3517899" y="3955649"/>
            <a:ext cx="2743199" cy="20706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3" action="ppaction://hlinksldjump"/>
            <a:extLst>
              <a:ext uri="{FF2B5EF4-FFF2-40B4-BE49-F238E27FC236}">
                <a16:creationId xmlns:a16="http://schemas.microsoft.com/office/drawing/2014/main" id="{398B192A-6E13-7DA1-22D6-82359715A34A}"/>
              </a:ext>
            </a:extLst>
          </p:cNvPr>
          <p:cNvSpPr>
            <a:spLocks noChangeAspect="1"/>
          </p:cNvSpPr>
          <p:nvPr/>
        </p:nvSpPr>
        <p:spPr>
          <a:xfrm>
            <a:off x="6339840" y="3955649"/>
            <a:ext cx="2743196" cy="20706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4B17F-7F31-0CE6-DAE6-489DA4337FEB}"/>
              </a:ext>
            </a:extLst>
          </p:cNvPr>
          <p:cNvSpPr>
            <a:spLocks noChangeAspect="1"/>
          </p:cNvSpPr>
          <p:nvPr/>
        </p:nvSpPr>
        <p:spPr>
          <a:xfrm>
            <a:off x="693421" y="1595120"/>
            <a:ext cx="2743200" cy="207066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702FA0-5A29-AB88-68E6-7C26AE9A57BB}"/>
              </a:ext>
            </a:extLst>
          </p:cNvPr>
          <p:cNvSpPr>
            <a:spLocks noChangeAspect="1"/>
          </p:cNvSpPr>
          <p:nvPr/>
        </p:nvSpPr>
        <p:spPr>
          <a:xfrm>
            <a:off x="3517900" y="1600604"/>
            <a:ext cx="2743200" cy="207066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DCD87E-2EB4-2E8C-1361-12EAB10A3611}"/>
              </a:ext>
            </a:extLst>
          </p:cNvPr>
          <p:cNvSpPr>
            <a:spLocks noChangeAspect="1"/>
          </p:cNvSpPr>
          <p:nvPr/>
        </p:nvSpPr>
        <p:spPr>
          <a:xfrm>
            <a:off x="693420" y="3955649"/>
            <a:ext cx="2743200" cy="207066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347C97-84B3-5082-878B-E87F9DD322D9}"/>
              </a:ext>
            </a:extLst>
          </p:cNvPr>
          <p:cNvGrpSpPr/>
          <p:nvPr/>
        </p:nvGrpSpPr>
        <p:grpSpPr>
          <a:xfrm>
            <a:off x="9357189" y="1950935"/>
            <a:ext cx="2743200" cy="457200"/>
            <a:chOff x="9357189" y="1506221"/>
            <a:chExt cx="2743200" cy="4572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B4AF42F-AA60-4E2E-FDDE-986FF70758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E61C748-CA29-9F1B-2EB5-0473239799D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Majority are Transient customers (75%) followed by Transient-Party.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FA7C47-2E2C-8C5E-E710-4DBBC303D485}"/>
              </a:ext>
            </a:extLst>
          </p:cNvPr>
          <p:cNvGrpSpPr/>
          <p:nvPr/>
        </p:nvGrpSpPr>
        <p:grpSpPr>
          <a:xfrm>
            <a:off x="9357189" y="2679494"/>
            <a:ext cx="2743200" cy="457200"/>
            <a:chOff x="9357189" y="1506221"/>
            <a:chExt cx="2743200" cy="4572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3B538C-5B26-7A69-CC30-E7B727D0F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821B41D-5FBB-2BB1-06FF-FA3A386058DC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Transient-Party customers make fewer special requests indicating lower engagement/commitment.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221D55F-9281-CA88-5273-A36CD4D92F52}"/>
              </a:ext>
            </a:extLst>
          </p:cNvPr>
          <p:cNvGrpSpPr/>
          <p:nvPr/>
        </p:nvGrpSpPr>
        <p:grpSpPr>
          <a:xfrm>
            <a:off x="9357189" y="3408053"/>
            <a:ext cx="2743200" cy="457200"/>
            <a:chOff x="9357189" y="1506221"/>
            <a:chExt cx="2743200" cy="4572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B4D4C37-86FD-9DAE-1D0F-5F1DBD2314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C2C40A-BB25-0C87-EEDB-BACC455808CD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Dominant customer type Transient exhibits most cancellations through Online TA channel.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FE5C01-2559-36B5-C84A-2D5DE4A2A9FE}"/>
              </a:ext>
            </a:extLst>
          </p:cNvPr>
          <p:cNvGrpSpPr/>
          <p:nvPr/>
        </p:nvGrpSpPr>
        <p:grpSpPr>
          <a:xfrm>
            <a:off x="9357189" y="4016540"/>
            <a:ext cx="2743200" cy="457200"/>
            <a:chOff x="9357189" y="1506221"/>
            <a:chExt cx="2743200" cy="4572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048A823-70C1-041D-29B4-E0D533ABD3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A4C02D6-6AF7-855B-7DF9-7968F6A3EB20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Group size of 2 (likely couple) represents ~70% of bookings.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FEBB28-92C4-6547-DEB7-50C1A28ED273}"/>
              </a:ext>
            </a:extLst>
          </p:cNvPr>
          <p:cNvGrpSpPr/>
          <p:nvPr/>
        </p:nvGrpSpPr>
        <p:grpSpPr>
          <a:xfrm>
            <a:off x="9357189" y="4722222"/>
            <a:ext cx="2743200" cy="457200"/>
            <a:chOff x="9357189" y="1506221"/>
            <a:chExt cx="2743200" cy="4572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B865B5C-04B0-7DE3-A7DB-F011D43E13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57189" y="1666241"/>
              <a:ext cx="137160" cy="1371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D29A4D-EE64-7E6C-7C55-48FF4AD0B778}"/>
                </a:ext>
              </a:extLst>
            </p:cNvPr>
            <p:cNvSpPr txBox="1"/>
            <p:nvPr/>
          </p:nvSpPr>
          <p:spPr>
            <a:xfrm>
              <a:off x="9651829" y="1506221"/>
              <a:ext cx="2448560" cy="45720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r>
                <a:rPr lang="en-US" sz="1100"/>
                <a:t>Similar data trend between City Hotels and Resorts indicating amenability toward uniform marketing treatment.  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9BE2E8-B3EC-0E0B-D9EA-CD72996471C7}"/>
              </a:ext>
            </a:extLst>
          </p:cNvPr>
          <p:cNvCxnSpPr>
            <a:cxnSpLocks/>
          </p:cNvCxnSpPr>
          <p:nvPr/>
        </p:nvCxnSpPr>
        <p:spPr>
          <a:xfrm>
            <a:off x="9425769" y="1432658"/>
            <a:ext cx="0" cy="67829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4C8EE9-E243-2C28-CC78-4CEF7CC5C428}"/>
              </a:ext>
            </a:extLst>
          </p:cNvPr>
          <p:cNvCxnSpPr>
            <a:cxnSpLocks/>
          </p:cNvCxnSpPr>
          <p:nvPr/>
        </p:nvCxnSpPr>
        <p:spPr>
          <a:xfrm flipV="1">
            <a:off x="9425769" y="2248115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A79500-2F86-2D20-E1E2-EE87ABA7B31E}"/>
              </a:ext>
            </a:extLst>
          </p:cNvPr>
          <p:cNvCxnSpPr>
            <a:cxnSpLocks/>
          </p:cNvCxnSpPr>
          <p:nvPr/>
        </p:nvCxnSpPr>
        <p:spPr>
          <a:xfrm flipV="1">
            <a:off x="9425769" y="2976674"/>
            <a:ext cx="0" cy="591399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C78085-5058-781B-3DE9-B4FC8632CF47}"/>
              </a:ext>
            </a:extLst>
          </p:cNvPr>
          <p:cNvCxnSpPr>
            <a:cxnSpLocks/>
          </p:cNvCxnSpPr>
          <p:nvPr/>
        </p:nvCxnSpPr>
        <p:spPr>
          <a:xfrm>
            <a:off x="9425769" y="3705233"/>
            <a:ext cx="0" cy="471327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A5CE79-DDFA-AA31-A2AF-CEF5CCC37ED3}"/>
              </a:ext>
            </a:extLst>
          </p:cNvPr>
          <p:cNvCxnSpPr>
            <a:cxnSpLocks/>
          </p:cNvCxnSpPr>
          <p:nvPr/>
        </p:nvCxnSpPr>
        <p:spPr>
          <a:xfrm>
            <a:off x="9425769" y="4313720"/>
            <a:ext cx="0" cy="568522"/>
          </a:xfrm>
          <a:prstGeom prst="line">
            <a:avLst/>
          </a:prstGeom>
          <a:ln w="1905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A559619-4E6C-F848-038A-3454EE187D5E}"/>
              </a:ext>
            </a:extLst>
          </p:cNvPr>
          <p:cNvGrpSpPr/>
          <p:nvPr/>
        </p:nvGrpSpPr>
        <p:grpSpPr>
          <a:xfrm>
            <a:off x="9248054" y="975458"/>
            <a:ext cx="2852335" cy="457200"/>
            <a:chOff x="9248054" y="619443"/>
            <a:chExt cx="2852335" cy="457200"/>
          </a:xfrm>
        </p:grpSpPr>
        <p:sp>
          <p:nvSpPr>
            <p:cNvPr id="66" name="Round Same Side Corner Rectangle 65">
              <a:extLst>
                <a:ext uri="{FF2B5EF4-FFF2-40B4-BE49-F238E27FC236}">
                  <a16:creationId xmlns:a16="http://schemas.microsoft.com/office/drawing/2014/main" id="{B459E81C-0DE5-6456-0DF0-756148EA47CD}"/>
                </a:ext>
              </a:extLst>
            </p:cNvPr>
            <p:cNvSpPr/>
            <p:nvPr/>
          </p:nvSpPr>
          <p:spPr>
            <a:xfrm rot="5400000">
              <a:off x="10500189" y="-523557"/>
              <a:ext cx="457200" cy="2743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15136E"/>
            </a:solidFill>
            <a:ln>
              <a:noFill/>
            </a:ln>
            <a:effectLst>
              <a:outerShdw blurRad="127000" dist="1905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>
                <a:spcAft>
                  <a:spcPts val="600"/>
                </a:spcAft>
              </a:pPr>
              <a:endParaRPr 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F49EF9-0B31-6F81-AF21-D81B21791C16}"/>
                </a:ext>
              </a:extLst>
            </p:cNvPr>
            <p:cNvSpPr/>
            <p:nvPr/>
          </p:nvSpPr>
          <p:spPr>
            <a:xfrm>
              <a:off x="9248054" y="619443"/>
              <a:ext cx="355429" cy="45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1880497-934D-75C2-329F-6831A44C020B}"/>
                </a:ext>
              </a:extLst>
            </p:cNvPr>
            <p:cNvSpPr txBox="1"/>
            <p:nvPr/>
          </p:nvSpPr>
          <p:spPr>
            <a:xfrm>
              <a:off x="9506963" y="699505"/>
              <a:ext cx="2443651" cy="26825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</a:rPr>
                <a:t>Key Insights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0D6B58F8-5C22-DF1E-3580-1E794C8CC6A8}"/>
              </a:ext>
            </a:extLst>
          </p:cNvPr>
          <p:cNvSpPr>
            <a:spLocks noChangeAspect="1"/>
          </p:cNvSpPr>
          <p:nvPr/>
        </p:nvSpPr>
        <p:spPr>
          <a:xfrm>
            <a:off x="6339840" y="1595120"/>
            <a:ext cx="2743200" cy="207066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noFill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0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17D3D-A8C0-CDB7-2A70-54E77F37C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655195B-3ABE-8570-D633-730F498C6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180597"/>
              </p:ext>
            </p:extLst>
          </p:nvPr>
        </p:nvGraphicFramePr>
        <p:xfrm>
          <a:off x="2220319" y="1908491"/>
          <a:ext cx="5637492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2073753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54152923"/>
                    </a:ext>
                  </a:extLst>
                </a:gridCol>
                <a:gridCol w="1888452">
                  <a:extLst>
                    <a:ext uri="{9D8B030D-6E8A-4147-A177-3AD203B41FA5}">
                      <a16:colId xmlns:a16="http://schemas.microsoft.com/office/drawing/2014/main" val="258611529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Longer lead times associated with higher cancellations likely due to tentative bookings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r>
                        <a:rPr lang="en-US" sz="1050" dirty="0"/>
                        <a:t> &amp; </a:t>
                      </a:r>
                      <a:r>
                        <a:rPr lang="en-US" sz="1050" b="1" dirty="0"/>
                        <a:t>Revenue</a:t>
                      </a:r>
                      <a:r>
                        <a:rPr lang="en-US" sz="1050" dirty="0"/>
                        <a:t> </a:t>
                      </a:r>
                      <a:r>
                        <a:rPr lang="en-US" sz="1050" b="1" dirty="0"/>
                        <a:t>Management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925344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Higher booking values may lead to more cancellations due to greater financial commitment or unmet service expectations.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Revenue Management</a:t>
                      </a:r>
                      <a:r>
                        <a:rPr lang="en-US" sz="1050" dirty="0"/>
                        <a:t> and </a:t>
                      </a:r>
                      <a:r>
                        <a:rPr lang="en-US" sz="1050" b="1" dirty="0"/>
                        <a:t>Finance</a:t>
                      </a:r>
                      <a:r>
                        <a:rPr lang="en-US" sz="1050" dirty="0"/>
                        <a:t> along with </a:t>
                      </a:r>
                      <a:r>
                        <a:rPr lang="en-US" sz="1050" b="1" dirty="0"/>
                        <a:t>Marketing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180652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Domestic guests cancel more often likely due to higher flexibility to change plans.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80661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Special requests are associated with lower cancellation probably as it  shows stronger guest engagement and commitment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Front Office </a:t>
                      </a:r>
                      <a:r>
                        <a:rPr lang="en-US" sz="1050" b="0" dirty="0"/>
                        <a:t>and</a:t>
                      </a:r>
                      <a:r>
                        <a:rPr lang="en-US" sz="1050" b="1" dirty="0"/>
                        <a:t> Guest Relations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887521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Past cancellation behavior predicts future cancellations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Revenue Management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65906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Mismatches may cause dissatisfaction, increasing cancellation risk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Operations</a:t>
                      </a:r>
                      <a:r>
                        <a:rPr lang="en-US" sz="1050" dirty="0"/>
                        <a:t> and </a:t>
                      </a:r>
                      <a:r>
                        <a:rPr lang="en-US" sz="1050" b="1" dirty="0"/>
                        <a:t>Front Office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2911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l" defTabSz="6096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/>
                        <a:t>Transient Customers booking through Online TA are likely to cancel.</a:t>
                      </a:r>
                      <a:endParaRPr lang="en-US" sz="1050">
                        <a:latin typeface="+mn-lt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/>
                        <a:t>Marketing</a:t>
                      </a:r>
                      <a:endParaRPr lang="en-US" sz="105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570198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544A45D-52F8-C067-C008-0D0CFDF9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172994" cy="762000"/>
          </a:xfrm>
        </p:spPr>
        <p:txBody>
          <a:bodyPr/>
          <a:lstStyle/>
          <a:p>
            <a:r>
              <a:rPr lang="en-US"/>
              <a:t>Interpretation of Model Outcome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2BA736-E716-9D43-5D71-04A9919DAEF0}"/>
              </a:ext>
            </a:extLst>
          </p:cNvPr>
          <p:cNvSpPr/>
          <p:nvPr/>
        </p:nvSpPr>
        <p:spPr>
          <a:xfrm>
            <a:off x="9011194" y="0"/>
            <a:ext cx="3180806" cy="6858000"/>
          </a:xfrm>
          <a:prstGeom prst="rect">
            <a:avLst/>
          </a:prstGeom>
          <a:solidFill>
            <a:srgbClr val="15136E">
              <a:alpha val="60000"/>
            </a:srgbClr>
          </a:solidFill>
        </p:spPr>
        <p:txBody>
          <a:bodyPr wrap="square">
            <a:noAutofit/>
          </a:bodyPr>
          <a:lstStyle/>
          <a:p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93C429-2D47-F062-ADEC-175B6E3AF30C}"/>
              </a:ext>
            </a:extLst>
          </p:cNvPr>
          <p:cNvGrpSpPr/>
          <p:nvPr/>
        </p:nvGrpSpPr>
        <p:grpSpPr>
          <a:xfrm>
            <a:off x="5329743" y="2052771"/>
            <a:ext cx="275574" cy="4097475"/>
            <a:chOff x="5745925" y="2036518"/>
            <a:chExt cx="275574" cy="40974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0DFFF1-4007-4D72-17B3-E7B0A705E7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036518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8E1AE4-5964-0FC9-E805-A95F8B725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2644629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5C05968-BCF0-6949-1D47-5C879F3A6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29318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A04167-2B94-80BA-6D28-12636C35E0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456825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C762EE9-47E8-F006-ECC9-A7744BABE1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521396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+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3D4857C-00A1-0B1F-2424-762F3DFCC3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5" y="5859673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86FEA2-61F5-5C6E-FD82-D067BBE63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45926" y="3923780"/>
              <a:ext cx="275573" cy="27432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–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AA7C1D-B574-9575-B8B7-E92A14893A5E}"/>
              </a:ext>
            </a:extLst>
          </p:cNvPr>
          <p:cNvSpPr>
            <a:spLocks noChangeAspect="1"/>
          </p:cNvSpPr>
          <p:nvPr/>
        </p:nvSpPr>
        <p:spPr>
          <a:xfrm>
            <a:off x="9321437" y="1202968"/>
            <a:ext cx="2743200" cy="20706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noFill/>
          </a:ln>
          <a:effectLst>
            <a:glow rad="228600">
              <a:schemeClr val="accent3">
                <a:alpha val="40000"/>
              </a:schemeClr>
            </a:glow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396E6E-7967-D818-D0D2-1A3E5D08F135}"/>
              </a:ext>
            </a:extLst>
          </p:cNvPr>
          <p:cNvSpPr/>
          <p:nvPr/>
        </p:nvSpPr>
        <p:spPr>
          <a:xfrm>
            <a:off x="2220319" y="1349828"/>
            <a:ext cx="2662653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Interpretation / Insights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0C679F-056E-E10C-1A1E-83D13F991F3A}"/>
              </a:ext>
            </a:extLst>
          </p:cNvPr>
          <p:cNvSpPr/>
          <p:nvPr/>
        </p:nvSpPr>
        <p:spPr>
          <a:xfrm>
            <a:off x="6052089" y="1349828"/>
            <a:ext cx="1805722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Department to Intervene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8244B8-B85F-AA0D-C77C-E537D48ECCB0}"/>
              </a:ext>
            </a:extLst>
          </p:cNvPr>
          <p:cNvSpPr/>
          <p:nvPr/>
        </p:nvSpPr>
        <p:spPr>
          <a:xfrm>
            <a:off x="4941749" y="1349828"/>
            <a:ext cx="1051560" cy="463987"/>
          </a:xfrm>
          <a:prstGeom prst="roundRect">
            <a:avLst>
              <a:gd name="adj" fmla="val 50000"/>
            </a:avLst>
          </a:prstGeom>
          <a:solidFill>
            <a:srgbClr val="AB66CE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1"/>
                </a:solidFill>
              </a:rPr>
              <a:t>Directionality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D6A8-4BC8-0BF4-E269-DE43ADB8A77A}"/>
              </a:ext>
            </a:extLst>
          </p:cNvPr>
          <p:cNvSpPr txBox="1"/>
          <p:nvPr/>
        </p:nvSpPr>
        <p:spPr>
          <a:xfrm>
            <a:off x="9321437" y="3681678"/>
            <a:ext cx="274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bg1"/>
                </a:solidFill>
              </a:rPr>
              <a:t>Accuracy 88%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421A2-7223-671D-E393-4DED5B1D6EB7}"/>
              </a:ext>
            </a:extLst>
          </p:cNvPr>
          <p:cNvSpPr txBox="1"/>
          <p:nvPr/>
        </p:nvSpPr>
        <p:spPr>
          <a:xfrm>
            <a:off x="9321437" y="4168612"/>
            <a:ext cx="2743199" cy="6112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50 features selected based on importance scores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72616B-759B-B1B5-B06D-C185A3671A24}"/>
              </a:ext>
            </a:extLst>
          </p:cNvPr>
          <p:cNvSpPr txBox="1"/>
          <p:nvPr/>
        </p:nvSpPr>
        <p:spPr>
          <a:xfrm>
            <a:off x="9321437" y="4779819"/>
            <a:ext cx="2743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Reduces model complexity, training time, and overfitting risk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C3AB4F4-2AEC-966D-FC56-19A05E41AAD7}"/>
              </a:ext>
            </a:extLst>
          </p:cNvPr>
          <p:cNvSpPr>
            <a:spLocks/>
          </p:cNvSpPr>
          <p:nvPr/>
        </p:nvSpPr>
        <p:spPr>
          <a:xfrm>
            <a:off x="698862" y="1933601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5110DB2-5498-DEFE-B385-F0B99C87B826}"/>
              </a:ext>
            </a:extLst>
          </p:cNvPr>
          <p:cNvSpPr>
            <a:spLocks/>
          </p:cNvSpPr>
          <p:nvPr/>
        </p:nvSpPr>
        <p:spPr>
          <a:xfrm>
            <a:off x="686616" y="2573367"/>
            <a:ext cx="1430105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13A8B7-F331-DD1D-8FFC-90A2D67DFDDC}"/>
              </a:ext>
            </a:extLst>
          </p:cNvPr>
          <p:cNvSpPr txBox="1"/>
          <p:nvPr/>
        </p:nvSpPr>
        <p:spPr>
          <a:xfrm>
            <a:off x="686615" y="2649737"/>
            <a:ext cx="1130101" cy="400110"/>
          </a:xfrm>
          <a:prstGeom prst="rect">
            <a:avLst/>
          </a:prstGeom>
          <a:noFill/>
        </p:spPr>
        <p:txBody>
          <a:bodyPr wrap="square" lIns="182880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Booking Total</a:t>
            </a:r>
          </a:p>
          <a:p>
            <a:r>
              <a:rPr lang="en-US" sz="900" b="1" dirty="0">
                <a:solidFill>
                  <a:schemeClr val="tx1"/>
                </a:solidFill>
              </a:rPr>
              <a:t>(&amp; Total Stay)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C4B437-963A-7463-22ED-C8B5C5662EF3}"/>
              </a:ext>
            </a:extLst>
          </p:cNvPr>
          <p:cNvSpPr txBox="1"/>
          <p:nvPr/>
        </p:nvSpPr>
        <p:spPr>
          <a:xfrm>
            <a:off x="698860" y="2016006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Lead time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5BDDFC35-AAD5-89DB-F8F9-986B76EBAF36}"/>
              </a:ext>
            </a:extLst>
          </p:cNvPr>
          <p:cNvSpPr>
            <a:spLocks/>
          </p:cNvSpPr>
          <p:nvPr/>
        </p:nvSpPr>
        <p:spPr>
          <a:xfrm>
            <a:off x="686617" y="3197663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66DA43-8A86-E649-7A61-5211BB840A7E}"/>
              </a:ext>
            </a:extLst>
          </p:cNvPr>
          <p:cNvSpPr txBox="1"/>
          <p:nvPr/>
        </p:nvSpPr>
        <p:spPr>
          <a:xfrm>
            <a:off x="686615" y="3280068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Country of Origin</a:t>
            </a:r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B609E553-23E1-4151-82A8-6E27234CA81B}"/>
              </a:ext>
            </a:extLst>
          </p:cNvPr>
          <p:cNvSpPr>
            <a:spLocks/>
          </p:cNvSpPr>
          <p:nvPr/>
        </p:nvSpPr>
        <p:spPr>
          <a:xfrm>
            <a:off x="698860" y="3854332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324C72-FB82-FF76-5C40-C01F16473CA0}"/>
              </a:ext>
            </a:extLst>
          </p:cNvPr>
          <p:cNvSpPr txBox="1"/>
          <p:nvPr/>
        </p:nvSpPr>
        <p:spPr>
          <a:xfrm>
            <a:off x="698858" y="3936737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Special Requests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51D5BD6E-EEA9-29DF-10B9-7CB40B463834}"/>
              </a:ext>
            </a:extLst>
          </p:cNvPr>
          <p:cNvSpPr>
            <a:spLocks/>
          </p:cNvSpPr>
          <p:nvPr/>
        </p:nvSpPr>
        <p:spPr>
          <a:xfrm>
            <a:off x="698860" y="4493500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B7BF00-987A-6107-B2B9-84D95ED18D0A}"/>
              </a:ext>
            </a:extLst>
          </p:cNvPr>
          <p:cNvSpPr txBox="1"/>
          <p:nvPr/>
        </p:nvSpPr>
        <p:spPr>
          <a:xfrm>
            <a:off x="698858" y="4575905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Cancellation History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A6BDFB7-DEA9-3391-BBF3-D0498CF7CB7D}"/>
              </a:ext>
            </a:extLst>
          </p:cNvPr>
          <p:cNvSpPr>
            <a:spLocks/>
          </p:cNvSpPr>
          <p:nvPr/>
        </p:nvSpPr>
        <p:spPr>
          <a:xfrm>
            <a:off x="698860" y="5144737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D62853-F1EC-8DEC-B4B1-A844ACF06D5A}"/>
              </a:ext>
            </a:extLst>
          </p:cNvPr>
          <p:cNvSpPr txBox="1"/>
          <p:nvPr/>
        </p:nvSpPr>
        <p:spPr>
          <a:xfrm>
            <a:off x="698858" y="5227142"/>
            <a:ext cx="1130101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Room Mismatches</a:t>
            </a: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D028D452-E26F-A5D9-8F3B-6CA101FFF5A5}"/>
              </a:ext>
            </a:extLst>
          </p:cNvPr>
          <p:cNvSpPr>
            <a:spLocks/>
          </p:cNvSpPr>
          <p:nvPr/>
        </p:nvSpPr>
        <p:spPr>
          <a:xfrm>
            <a:off x="698860" y="5795974"/>
            <a:ext cx="1430104" cy="552851"/>
          </a:xfrm>
          <a:custGeom>
            <a:avLst/>
            <a:gdLst>
              <a:gd name="connsiteX0" fmla="*/ 193312 w 8565378"/>
              <a:gd name="connsiteY0" fmla="*/ 0 h 3398160"/>
              <a:gd name="connsiteX1" fmla="*/ 228600 w 8565378"/>
              <a:gd name="connsiteY1" fmla="*/ 0 h 3398160"/>
              <a:gd name="connsiteX2" fmla="*/ 6873556 w 8565378"/>
              <a:gd name="connsiteY2" fmla="*/ 0 h 3398160"/>
              <a:gd name="connsiteX3" fmla="*/ 6894578 w 8565378"/>
              <a:gd name="connsiteY3" fmla="*/ 0 h 3398160"/>
              <a:gd name="connsiteX4" fmla="*/ 6900162 w 8565378"/>
              <a:gd name="connsiteY4" fmla="*/ 2682 h 3398160"/>
              <a:gd name="connsiteX5" fmla="*/ 6919627 w 8565378"/>
              <a:gd name="connsiteY5" fmla="*/ 4644 h 3398160"/>
              <a:gd name="connsiteX6" fmla="*/ 7035201 w 8565378"/>
              <a:gd name="connsiteY6" fmla="*/ 66956 h 3398160"/>
              <a:gd name="connsiteX7" fmla="*/ 7037556 w 8565378"/>
              <a:gd name="connsiteY7" fmla="*/ 70449 h 3398160"/>
              <a:gd name="connsiteX8" fmla="*/ 8495985 w 8565378"/>
              <a:gd name="connsiteY8" fmla="*/ 1528879 h 3398160"/>
              <a:gd name="connsiteX9" fmla="*/ 8495985 w 8565378"/>
              <a:gd name="connsiteY9" fmla="*/ 1535257 h 3398160"/>
              <a:gd name="connsiteX10" fmla="*/ 8498423 w 8565378"/>
              <a:gd name="connsiteY10" fmla="*/ 1537268 h 3398160"/>
              <a:gd name="connsiteX11" fmla="*/ 8565378 w 8565378"/>
              <a:gd name="connsiteY11" fmla="*/ 1698913 h 3398160"/>
              <a:gd name="connsiteX12" fmla="*/ 8498423 w 8565378"/>
              <a:gd name="connsiteY12" fmla="*/ 1860557 h 3398160"/>
              <a:gd name="connsiteX13" fmla="*/ 8495985 w 8565378"/>
              <a:gd name="connsiteY13" fmla="*/ 1862569 h 3398160"/>
              <a:gd name="connsiteX14" fmla="*/ 8495985 w 8565378"/>
              <a:gd name="connsiteY14" fmla="*/ 1868949 h 3398160"/>
              <a:gd name="connsiteX15" fmla="*/ 7040545 w 8565378"/>
              <a:gd name="connsiteY15" fmla="*/ 3324389 h 3398160"/>
              <a:gd name="connsiteX16" fmla="*/ 7033168 w 8565378"/>
              <a:gd name="connsiteY16" fmla="*/ 3327852 h 3398160"/>
              <a:gd name="connsiteX17" fmla="*/ 7030908 w 8565378"/>
              <a:gd name="connsiteY17" fmla="*/ 3331205 h 3398160"/>
              <a:gd name="connsiteX18" fmla="*/ 6915334 w 8565378"/>
              <a:gd name="connsiteY18" fmla="*/ 3393516 h 3398160"/>
              <a:gd name="connsiteX19" fmla="*/ 6887243 w 8565378"/>
              <a:gd name="connsiteY19" fmla="*/ 3396348 h 3398160"/>
              <a:gd name="connsiteX20" fmla="*/ 6884091 w 8565378"/>
              <a:gd name="connsiteY20" fmla="*/ 3397827 h 3398160"/>
              <a:gd name="connsiteX21" fmla="*/ 6872566 w 8565378"/>
              <a:gd name="connsiteY21" fmla="*/ 3397827 h 3398160"/>
              <a:gd name="connsiteX22" fmla="*/ 6869263 w 8565378"/>
              <a:gd name="connsiteY22" fmla="*/ 3398160 h 3398160"/>
              <a:gd name="connsiteX23" fmla="*/ 6865960 w 8565378"/>
              <a:gd name="connsiteY23" fmla="*/ 3397827 h 3398160"/>
              <a:gd name="connsiteX24" fmla="*/ 228600 w 8565378"/>
              <a:gd name="connsiteY24" fmla="*/ 3397827 h 3398160"/>
              <a:gd name="connsiteX25" fmla="*/ 186506 w 8565378"/>
              <a:gd name="connsiteY25" fmla="*/ 3397827 h 3398160"/>
              <a:gd name="connsiteX26" fmla="*/ 181646 w 8565378"/>
              <a:gd name="connsiteY26" fmla="*/ 3392909 h 3398160"/>
              <a:gd name="connsiteX27" fmla="*/ 139619 w 8565378"/>
              <a:gd name="connsiteY27" fmla="*/ 3379863 h 3398160"/>
              <a:gd name="connsiteX28" fmla="*/ 17965 w 8565378"/>
              <a:gd name="connsiteY28" fmla="*/ 3258209 h 3398160"/>
              <a:gd name="connsiteX29" fmla="*/ 10106 w 8565378"/>
              <a:gd name="connsiteY29" fmla="*/ 3219281 h 3398160"/>
              <a:gd name="connsiteX30" fmla="*/ 3 w 8565378"/>
              <a:gd name="connsiteY30" fmla="*/ 3209055 h 3398160"/>
              <a:gd name="connsiteX31" fmla="*/ 3 w 8565378"/>
              <a:gd name="connsiteY31" fmla="*/ 3169239 h 3398160"/>
              <a:gd name="connsiteX32" fmla="*/ 0 w 8565378"/>
              <a:gd name="connsiteY32" fmla="*/ 3169227 h 3398160"/>
              <a:gd name="connsiteX33" fmla="*/ 3 w 8565378"/>
              <a:gd name="connsiteY33" fmla="*/ 3169215 h 3398160"/>
              <a:gd name="connsiteX34" fmla="*/ 3 w 8565378"/>
              <a:gd name="connsiteY34" fmla="*/ 228613 h 3398160"/>
              <a:gd name="connsiteX35" fmla="*/ 0 w 8565378"/>
              <a:gd name="connsiteY35" fmla="*/ 228600 h 3398160"/>
              <a:gd name="connsiteX36" fmla="*/ 3 w 8565378"/>
              <a:gd name="connsiteY36" fmla="*/ 228587 h 3398160"/>
              <a:gd name="connsiteX37" fmla="*/ 3 w 8565378"/>
              <a:gd name="connsiteY37" fmla="*/ 203703 h 3398160"/>
              <a:gd name="connsiteX38" fmla="*/ 6384 w 8565378"/>
              <a:gd name="connsiteY38" fmla="*/ 196978 h 3398160"/>
              <a:gd name="connsiteX39" fmla="*/ 17965 w 8565378"/>
              <a:gd name="connsiteY39" fmla="*/ 139619 h 3398160"/>
              <a:gd name="connsiteX40" fmla="*/ 182529 w 8565378"/>
              <a:gd name="connsiteY40" fmla="*/ 4644 h 3398160"/>
              <a:gd name="connsiteX41" fmla="*/ 189579 w 8565378"/>
              <a:gd name="connsiteY41" fmla="*/ 3934 h 339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8565378" h="3398160">
                <a:moveTo>
                  <a:pt x="193312" y="0"/>
                </a:moveTo>
                <a:lnTo>
                  <a:pt x="228600" y="0"/>
                </a:lnTo>
                <a:lnTo>
                  <a:pt x="6873556" y="0"/>
                </a:lnTo>
                <a:lnTo>
                  <a:pt x="6894578" y="0"/>
                </a:lnTo>
                <a:lnTo>
                  <a:pt x="6900162" y="2682"/>
                </a:lnTo>
                <a:lnTo>
                  <a:pt x="6919627" y="4644"/>
                </a:lnTo>
                <a:cubicBezTo>
                  <a:pt x="6964271" y="13780"/>
                  <a:pt x="7004174" y="35929"/>
                  <a:pt x="7035201" y="66956"/>
                </a:cubicBezTo>
                <a:lnTo>
                  <a:pt x="7037556" y="70449"/>
                </a:lnTo>
                <a:lnTo>
                  <a:pt x="8495985" y="1528879"/>
                </a:lnTo>
                <a:lnTo>
                  <a:pt x="8495985" y="1535257"/>
                </a:lnTo>
                <a:lnTo>
                  <a:pt x="8498423" y="1537268"/>
                </a:lnTo>
                <a:cubicBezTo>
                  <a:pt x="8539791" y="1578637"/>
                  <a:pt x="8565378" y="1635787"/>
                  <a:pt x="8565378" y="1698913"/>
                </a:cubicBezTo>
                <a:cubicBezTo>
                  <a:pt x="8565378" y="1762039"/>
                  <a:pt x="8539791" y="1819189"/>
                  <a:pt x="8498423" y="1860557"/>
                </a:cubicBezTo>
                <a:lnTo>
                  <a:pt x="8495985" y="1862569"/>
                </a:lnTo>
                <a:lnTo>
                  <a:pt x="8495985" y="1868949"/>
                </a:lnTo>
                <a:lnTo>
                  <a:pt x="7040545" y="3324389"/>
                </a:lnTo>
                <a:lnTo>
                  <a:pt x="7033168" y="3327852"/>
                </a:lnTo>
                <a:lnTo>
                  <a:pt x="7030908" y="3331205"/>
                </a:lnTo>
                <a:cubicBezTo>
                  <a:pt x="6999881" y="3362231"/>
                  <a:pt x="6959978" y="3384380"/>
                  <a:pt x="6915334" y="3393516"/>
                </a:cubicBezTo>
                <a:lnTo>
                  <a:pt x="6887243" y="3396348"/>
                </a:lnTo>
                <a:lnTo>
                  <a:pt x="6884091" y="3397827"/>
                </a:lnTo>
                <a:lnTo>
                  <a:pt x="6872566" y="3397827"/>
                </a:lnTo>
                <a:lnTo>
                  <a:pt x="6869263" y="3398160"/>
                </a:lnTo>
                <a:lnTo>
                  <a:pt x="6865960" y="3397827"/>
                </a:lnTo>
                <a:lnTo>
                  <a:pt x="228600" y="3397827"/>
                </a:lnTo>
                <a:lnTo>
                  <a:pt x="186506" y="3397827"/>
                </a:lnTo>
                <a:lnTo>
                  <a:pt x="181646" y="3392909"/>
                </a:lnTo>
                <a:lnTo>
                  <a:pt x="139619" y="3379863"/>
                </a:lnTo>
                <a:cubicBezTo>
                  <a:pt x="84920" y="3356727"/>
                  <a:pt x="41100" y="3312907"/>
                  <a:pt x="17965" y="3258209"/>
                </a:cubicBezTo>
                <a:lnTo>
                  <a:pt x="10106" y="3219281"/>
                </a:lnTo>
                <a:lnTo>
                  <a:pt x="3" y="3209055"/>
                </a:lnTo>
                <a:lnTo>
                  <a:pt x="3" y="3169239"/>
                </a:lnTo>
                <a:lnTo>
                  <a:pt x="0" y="3169227"/>
                </a:lnTo>
                <a:lnTo>
                  <a:pt x="3" y="3169215"/>
                </a:lnTo>
                <a:lnTo>
                  <a:pt x="3" y="228613"/>
                </a:lnTo>
                <a:lnTo>
                  <a:pt x="0" y="228600"/>
                </a:lnTo>
                <a:lnTo>
                  <a:pt x="3" y="228587"/>
                </a:lnTo>
                <a:lnTo>
                  <a:pt x="3" y="203703"/>
                </a:lnTo>
                <a:lnTo>
                  <a:pt x="6384" y="196978"/>
                </a:lnTo>
                <a:lnTo>
                  <a:pt x="17965" y="139619"/>
                </a:lnTo>
                <a:cubicBezTo>
                  <a:pt x="46884" y="71245"/>
                  <a:pt x="108123" y="19870"/>
                  <a:pt x="182529" y="4644"/>
                </a:cubicBezTo>
                <a:lnTo>
                  <a:pt x="189579" y="3934"/>
                </a:lnTo>
                <a:close/>
              </a:path>
            </a:pathLst>
          </a:custGeom>
          <a:solidFill>
            <a:srgbClr val="7764E4">
              <a:alpha val="29804"/>
            </a:srgb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1E3FAB-E2E3-63D2-A6CB-7D474F0D15E5}"/>
              </a:ext>
            </a:extLst>
          </p:cNvPr>
          <p:cNvSpPr txBox="1"/>
          <p:nvPr/>
        </p:nvSpPr>
        <p:spPr>
          <a:xfrm>
            <a:off x="698858" y="5878379"/>
            <a:ext cx="1213832" cy="400110"/>
          </a:xfrm>
          <a:prstGeom prst="rect">
            <a:avLst/>
          </a:prstGeom>
          <a:noFill/>
        </p:spPr>
        <p:txBody>
          <a:bodyPr wrap="square" lIns="182880" anchor="ctr">
            <a:no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Customer Type &amp; Channel</a:t>
            </a:r>
          </a:p>
        </p:txBody>
      </p:sp>
    </p:spTree>
    <p:extLst>
      <p:ext uri="{BB962C8B-B14F-4D97-AF65-F5344CB8AC3E}">
        <p14:creationId xmlns:p14="http://schemas.microsoft.com/office/powerpoint/2010/main" val="167748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ABBB1-6C8B-553D-7927-B2D1BA5C7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5122-5529-05D4-BC13-10C3E3454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Driven Comprehensive Marketing 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A850C2-CBBF-099B-8353-C7C330123847}"/>
              </a:ext>
            </a:extLst>
          </p:cNvPr>
          <p:cNvGrpSpPr/>
          <p:nvPr/>
        </p:nvGrpSpPr>
        <p:grpSpPr>
          <a:xfrm>
            <a:off x="806565" y="1919874"/>
            <a:ext cx="1552806" cy="2032986"/>
            <a:chOff x="7093406" y="1933213"/>
            <a:chExt cx="1552806" cy="2032986"/>
          </a:xfrm>
        </p:grpSpPr>
        <p:sp>
          <p:nvSpPr>
            <p:cNvPr id="4" name="Freeform: Shape 28">
              <a:extLst>
                <a:ext uri="{FF2B5EF4-FFF2-40B4-BE49-F238E27FC236}">
                  <a16:creationId xmlns:a16="http://schemas.microsoft.com/office/drawing/2014/main" id="{F2C76057-BF9D-561D-9DF3-DEFEB577690A}"/>
                </a:ext>
              </a:extLst>
            </p:cNvPr>
            <p:cNvSpPr/>
            <p:nvPr/>
          </p:nvSpPr>
          <p:spPr>
            <a:xfrm rot="2700000">
              <a:off x="6894027" y="2218186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BA3CD0-297F-9586-C717-C43A1BE274F8}"/>
                </a:ext>
              </a:extLst>
            </p:cNvPr>
            <p:cNvSpPr/>
            <p:nvPr/>
          </p:nvSpPr>
          <p:spPr>
            <a:xfrm>
              <a:off x="7093406" y="2124571"/>
              <a:ext cx="1233996" cy="1233996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67D11D-1A5A-2AE0-9ED6-61A7A24EF5E7}"/>
                </a:ext>
              </a:extLst>
            </p:cNvPr>
            <p:cNvSpPr txBox="1"/>
            <p:nvPr/>
          </p:nvSpPr>
          <p:spPr>
            <a:xfrm>
              <a:off x="8128771" y="3220363"/>
              <a:ext cx="517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CA255-40CF-DA16-DFB6-E438CD59F500}"/>
              </a:ext>
            </a:extLst>
          </p:cNvPr>
          <p:cNvGrpSpPr/>
          <p:nvPr/>
        </p:nvGrpSpPr>
        <p:grpSpPr>
          <a:xfrm>
            <a:off x="603214" y="4386414"/>
            <a:ext cx="2032986" cy="1539877"/>
            <a:chOff x="8696235" y="2280330"/>
            <a:chExt cx="2032986" cy="1539877"/>
          </a:xfrm>
        </p:grpSpPr>
        <p:sp>
          <p:nvSpPr>
            <p:cNvPr id="15" name="Freeform: Shape 40">
              <a:extLst>
                <a:ext uri="{FF2B5EF4-FFF2-40B4-BE49-F238E27FC236}">
                  <a16:creationId xmlns:a16="http://schemas.microsoft.com/office/drawing/2014/main" id="{8B8EFCF4-AE0E-D049-6005-3BC0B463043E}"/>
                </a:ext>
              </a:extLst>
            </p:cNvPr>
            <p:cNvSpPr/>
            <p:nvPr/>
          </p:nvSpPr>
          <p:spPr>
            <a:xfrm rot="18900000">
              <a:off x="8696235" y="2280330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AAA851-1CEF-470D-1FE8-10B011682B19}"/>
                </a:ext>
              </a:extLst>
            </p:cNvPr>
            <p:cNvSpPr/>
            <p:nvPr/>
          </p:nvSpPr>
          <p:spPr>
            <a:xfrm>
              <a:off x="8891543" y="2586211"/>
              <a:ext cx="1233996" cy="1233996"/>
            </a:xfrm>
            <a:prstGeom prst="ellipse">
              <a:avLst/>
            </a:prstGeom>
            <a:solidFill>
              <a:schemeClr val="accent3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076576-E550-62A0-3638-42241CE66F5C}"/>
                </a:ext>
              </a:extLst>
            </p:cNvPr>
            <p:cNvSpPr txBox="1"/>
            <p:nvPr/>
          </p:nvSpPr>
          <p:spPr>
            <a:xfrm>
              <a:off x="9951991" y="2360725"/>
              <a:ext cx="529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36" name="Graphic 35" descr="Hourglass Full with solid fill">
            <a:extLst>
              <a:ext uri="{FF2B5EF4-FFF2-40B4-BE49-F238E27FC236}">
                <a16:creationId xmlns:a16="http://schemas.microsoft.com/office/drawing/2014/main" id="{9AD94C46-60F0-9DA7-3623-0BB876C3E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963" y="2457131"/>
            <a:ext cx="457200" cy="457200"/>
          </a:xfrm>
          <a:prstGeom prst="rect">
            <a:avLst/>
          </a:prstGeom>
        </p:spPr>
      </p:pic>
      <p:pic>
        <p:nvPicPr>
          <p:cNvPr id="38" name="Graphic 37" descr="Dollar with solid fill">
            <a:extLst>
              <a:ext uri="{FF2B5EF4-FFF2-40B4-BE49-F238E27FC236}">
                <a16:creationId xmlns:a16="http://schemas.microsoft.com/office/drawing/2014/main" id="{F064B26E-F3B7-782D-013D-53430E08D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920" y="5080693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48AE9B-CA6A-339A-8BEB-08AEBBD29B42}"/>
              </a:ext>
            </a:extLst>
          </p:cNvPr>
          <p:cNvSpPr/>
          <p:nvPr/>
        </p:nvSpPr>
        <p:spPr>
          <a:xfrm>
            <a:off x="2615871" y="1569027"/>
            <a:ext cx="1463040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80CBAC0-5BA3-0096-6378-43868E6A67E7}"/>
              </a:ext>
            </a:extLst>
          </p:cNvPr>
          <p:cNvSpPr/>
          <p:nvPr/>
        </p:nvSpPr>
        <p:spPr>
          <a:xfrm>
            <a:off x="4170300" y="1569026"/>
            <a:ext cx="1843214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Supporting Insight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3C80AB-8ADF-B767-D604-CB02DC20C424}"/>
              </a:ext>
            </a:extLst>
          </p:cNvPr>
          <p:cNvSpPr/>
          <p:nvPr/>
        </p:nvSpPr>
        <p:spPr>
          <a:xfrm>
            <a:off x="6104903" y="1569026"/>
            <a:ext cx="2295264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Action / Incentive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F7F70DD-32DB-A844-E469-093C59F96DBE}"/>
              </a:ext>
            </a:extLst>
          </p:cNvPr>
          <p:cNvSpPr>
            <a:spLocks/>
          </p:cNvSpPr>
          <p:nvPr/>
        </p:nvSpPr>
        <p:spPr>
          <a:xfrm rot="5400000">
            <a:off x="9954707" y="2373620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AB66C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29FFF-D601-0403-8F19-7A789FFCA1C5}"/>
              </a:ext>
            </a:extLst>
          </p:cNvPr>
          <p:cNvSpPr txBox="1"/>
          <p:nvPr/>
        </p:nvSpPr>
        <p:spPr>
          <a:xfrm>
            <a:off x="9752161" y="3648498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Guests with group size of </a:t>
            </a:r>
            <a:r>
              <a:rPr lang="en-US" sz="1100" b="1">
                <a:solidFill>
                  <a:schemeClr val="bg1"/>
                </a:solidFill>
              </a:rPr>
              <a:t>2 </a:t>
            </a:r>
            <a:r>
              <a:rPr lang="en-US" sz="1100">
                <a:solidFill>
                  <a:schemeClr val="bg1"/>
                </a:solidFill>
              </a:rPr>
              <a:t>("likely couples") - Account for </a:t>
            </a:r>
            <a:r>
              <a:rPr lang="en-US" sz="1100" b="1">
                <a:solidFill>
                  <a:schemeClr val="bg1"/>
                </a:solidFill>
              </a:rPr>
              <a:t>~70% </a:t>
            </a:r>
            <a:r>
              <a:rPr lang="en-US" sz="1100">
                <a:solidFill>
                  <a:schemeClr val="bg1"/>
                </a:solidFill>
              </a:rPr>
              <a:t>of reservations. </a:t>
            </a:r>
            <a:r>
              <a:rPr lang="en-US" sz="1100" b="1">
                <a:solidFill>
                  <a:schemeClr val="bg1"/>
                </a:solidFill>
              </a:rPr>
              <a:t>Domestic guests (PRT origin). 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D98D9BA-22E3-14A9-93FA-D99648C57E7A}"/>
              </a:ext>
            </a:extLst>
          </p:cNvPr>
          <p:cNvSpPr>
            <a:spLocks noChangeAspect="1"/>
          </p:cNvSpPr>
          <p:nvPr/>
        </p:nvSpPr>
        <p:spPr>
          <a:xfrm>
            <a:off x="8905381" y="3665188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9B339229-B5E1-5FE6-560A-666755E01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261" y="3848069"/>
            <a:ext cx="365760" cy="36576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4EC39A-AAC0-7019-57A5-34BD2D54B649}"/>
              </a:ext>
            </a:extLst>
          </p:cNvPr>
          <p:cNvSpPr>
            <a:spLocks/>
          </p:cNvSpPr>
          <p:nvPr/>
        </p:nvSpPr>
        <p:spPr>
          <a:xfrm rot="5400000">
            <a:off x="9954707" y="3469401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D662A1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563B5F-22BD-E454-6011-07F1E2AFBD25}"/>
              </a:ext>
            </a:extLst>
          </p:cNvPr>
          <p:cNvSpPr txBox="1"/>
          <p:nvPr/>
        </p:nvSpPr>
        <p:spPr>
          <a:xfrm>
            <a:off x="9752161" y="4744279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Transient</a:t>
            </a:r>
            <a:r>
              <a:rPr lang="en-US" sz="1100" dirty="0">
                <a:solidFill>
                  <a:schemeClr val="bg1"/>
                </a:solidFill>
              </a:rPr>
              <a:t> customers (~75% of total reservations) via </a:t>
            </a:r>
            <a:r>
              <a:rPr lang="en-US" sz="1100" b="1" dirty="0">
                <a:solidFill>
                  <a:schemeClr val="bg1"/>
                </a:solidFill>
              </a:rPr>
              <a:t>Online TA </a:t>
            </a:r>
            <a:r>
              <a:rPr lang="en-US" sz="1100" dirty="0">
                <a:solidFill>
                  <a:schemeClr val="bg1"/>
                </a:solidFill>
              </a:rPr>
              <a:t>channel.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15EEDCC-A31E-2A9C-DA5C-ADC2C7B9B4E5}"/>
              </a:ext>
            </a:extLst>
          </p:cNvPr>
          <p:cNvSpPr>
            <a:spLocks noChangeAspect="1"/>
          </p:cNvSpPr>
          <p:nvPr/>
        </p:nvSpPr>
        <p:spPr>
          <a:xfrm>
            <a:off x="8905381" y="4760969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4" name="Graphic 23" descr="Laptop with solid fill">
            <a:extLst>
              <a:ext uri="{FF2B5EF4-FFF2-40B4-BE49-F238E27FC236}">
                <a16:creationId xmlns:a16="http://schemas.microsoft.com/office/drawing/2014/main" id="{CEFB6DB2-B64A-FC97-F44C-EB1AD62C2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8261" y="4943850"/>
            <a:ext cx="365760" cy="36576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981D9C6-0EA0-FDBC-0988-31A121E8A28E}"/>
              </a:ext>
            </a:extLst>
          </p:cNvPr>
          <p:cNvSpPr>
            <a:spLocks/>
          </p:cNvSpPr>
          <p:nvPr/>
        </p:nvSpPr>
        <p:spPr>
          <a:xfrm rot="5400000">
            <a:off x="9954706" y="1294530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7764E4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828040-D9A7-F2F8-250B-07F23AC6F556}"/>
              </a:ext>
            </a:extLst>
          </p:cNvPr>
          <p:cNvSpPr txBox="1"/>
          <p:nvPr/>
        </p:nvSpPr>
        <p:spPr>
          <a:xfrm>
            <a:off x="9752160" y="2569408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Double down on </a:t>
            </a:r>
            <a:r>
              <a:rPr lang="en-US" sz="1100" b="1">
                <a:solidFill>
                  <a:schemeClr val="bg1"/>
                </a:solidFill>
              </a:rPr>
              <a:t>City Hotels </a:t>
            </a:r>
            <a:r>
              <a:rPr lang="en-US" sz="1100">
                <a:solidFill>
                  <a:schemeClr val="bg1"/>
                </a:solidFill>
              </a:rPr>
              <a:t>(higher cancellations, higher revenue), </a:t>
            </a:r>
            <a:r>
              <a:rPr lang="en-US" sz="1100" b="1">
                <a:solidFill>
                  <a:schemeClr val="bg1"/>
                </a:solidFill>
              </a:rPr>
              <a:t>Suggested budget split</a:t>
            </a:r>
            <a:r>
              <a:rPr lang="en-US" sz="1100">
                <a:solidFill>
                  <a:schemeClr val="bg1"/>
                </a:solidFill>
              </a:rPr>
              <a:t>: City vs. Resort → </a:t>
            </a:r>
            <a:r>
              <a:rPr lang="en-US" sz="1100" b="1">
                <a:solidFill>
                  <a:schemeClr val="bg1"/>
                </a:solidFill>
              </a:rPr>
              <a:t>60:40.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F158746-0670-5F1D-1248-DBA94D1E8526}"/>
              </a:ext>
            </a:extLst>
          </p:cNvPr>
          <p:cNvSpPr>
            <a:spLocks noChangeAspect="1"/>
          </p:cNvSpPr>
          <p:nvPr/>
        </p:nvSpPr>
        <p:spPr>
          <a:xfrm>
            <a:off x="8905380" y="2586098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8" name="Graphic 27" descr="City with solid fill">
            <a:extLst>
              <a:ext uri="{FF2B5EF4-FFF2-40B4-BE49-F238E27FC236}">
                <a16:creationId xmlns:a16="http://schemas.microsoft.com/office/drawing/2014/main" id="{F5F0A11A-4F28-A46C-E8A8-CAC7EC9B3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88260" y="2768979"/>
            <a:ext cx="365760" cy="3657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7EB13AB-3A29-A398-B397-9BF9864FF7D8}"/>
              </a:ext>
            </a:extLst>
          </p:cNvPr>
          <p:cNvSpPr/>
          <p:nvPr/>
        </p:nvSpPr>
        <p:spPr>
          <a:xfrm>
            <a:off x="2542251" y="2021861"/>
            <a:ext cx="5936730" cy="20775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C8C7F6-CC83-9E67-1DBC-9B43E6615096}"/>
              </a:ext>
            </a:extLst>
          </p:cNvPr>
          <p:cNvSpPr/>
          <p:nvPr/>
        </p:nvSpPr>
        <p:spPr>
          <a:xfrm>
            <a:off x="2542251" y="4270503"/>
            <a:ext cx="5936730" cy="208346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678EF4-BEB7-CC80-0487-7F301CA57E79}"/>
              </a:ext>
            </a:extLst>
          </p:cNvPr>
          <p:cNvSpPr txBox="1"/>
          <p:nvPr/>
        </p:nvSpPr>
        <p:spPr>
          <a:xfrm>
            <a:off x="2612534" y="2021861"/>
            <a:ext cx="1463039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 dirty="0"/>
              <a:t>Long lead-times (&gt;90 days) are associated with higher cancellations (tentative bookings)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EEACB3-D5C4-A0A8-CBD5-18AE9A58A968}"/>
              </a:ext>
            </a:extLst>
          </p:cNvPr>
          <p:cNvSpPr txBox="1"/>
          <p:nvPr/>
        </p:nvSpPr>
        <p:spPr>
          <a:xfrm>
            <a:off x="2605002" y="4270503"/>
            <a:ext cx="1463039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/>
              <a:t>High booking totals ($100–$500) may lead to more cancellations, likely due to </a:t>
            </a:r>
            <a:r>
              <a:rPr lang="en-US" sz="1100" b="1"/>
              <a:t>financial commitment</a:t>
            </a:r>
            <a:r>
              <a:rPr lang="en-US" sz="1100"/>
              <a:t> or </a:t>
            </a:r>
            <a:r>
              <a:rPr lang="en-US" sz="1100" b="1"/>
              <a:t>unmet expectations</a:t>
            </a:r>
            <a:endParaRPr 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FEAA0D-F28F-46EC-C8D0-5333AB411277}"/>
              </a:ext>
            </a:extLst>
          </p:cNvPr>
          <p:cNvSpPr txBox="1"/>
          <p:nvPr/>
        </p:nvSpPr>
        <p:spPr>
          <a:xfrm>
            <a:off x="4166963" y="2023218"/>
            <a:ext cx="1877082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/>
              <a:t>Repeat guests cancel less and tend to book closer to date of stay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33DCE4-5B53-1BFC-00A0-258020FC7D2B}"/>
              </a:ext>
            </a:extLst>
          </p:cNvPr>
          <p:cNvSpPr txBox="1"/>
          <p:nvPr/>
        </p:nvSpPr>
        <p:spPr>
          <a:xfrm>
            <a:off x="4166962" y="4269147"/>
            <a:ext cx="1846551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/>
              <a:t>Fewer special requests and high mismatch rate (12.4%) indicate weak perceived 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E42944-ACCF-4AC6-B44B-2B9E98C6DED5}"/>
              </a:ext>
            </a:extLst>
          </p:cNvPr>
          <p:cNvSpPr txBox="1"/>
          <p:nvPr/>
        </p:nvSpPr>
        <p:spPr>
          <a:xfrm>
            <a:off x="6103235" y="2020505"/>
            <a:ext cx="2295264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Loyalty program for early-booking guests (&gt;90 days)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Early-bird discounts for non-refundable bookings (&gt;60 days 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Periodic </a:t>
            </a:r>
            <a:r>
              <a:rPr lang="en-US" sz="1100" b="1" dirty="0"/>
              <a:t>“reconfirm your stay”</a:t>
            </a:r>
            <a:r>
              <a:rPr lang="en-US" sz="1100" dirty="0"/>
              <a:t> nudges via email/SMS.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DD56B3-49E7-8205-7790-A4B4DB55BF06}"/>
              </a:ext>
            </a:extLst>
          </p:cNvPr>
          <p:cNvSpPr txBox="1"/>
          <p:nvPr/>
        </p:nvSpPr>
        <p:spPr>
          <a:xfrm>
            <a:off x="6101563" y="4269148"/>
            <a:ext cx="2295264" cy="2077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Value-added offers: perks, early check-in, free breakfast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Loyalty points for completion of high-value stays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Upsell commitment: e.g., </a:t>
            </a:r>
            <a:r>
              <a:rPr lang="en-US" sz="1100" b="1"/>
              <a:t>free spa if not cancelled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23530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A6690-5015-9E6E-4AC1-BB371413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A824-BFA4-8118-9A29-86CC8A00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Driven Comprehensive Marketing Plan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590EF-7D77-7B4E-7BC7-15AB68519F84}"/>
              </a:ext>
            </a:extLst>
          </p:cNvPr>
          <p:cNvGrpSpPr/>
          <p:nvPr/>
        </p:nvGrpSpPr>
        <p:grpSpPr>
          <a:xfrm>
            <a:off x="806565" y="1919874"/>
            <a:ext cx="1552806" cy="2032986"/>
            <a:chOff x="7093406" y="1933213"/>
            <a:chExt cx="1552806" cy="2032986"/>
          </a:xfrm>
        </p:grpSpPr>
        <p:sp>
          <p:nvSpPr>
            <p:cNvPr id="4" name="Freeform: Shape 28">
              <a:extLst>
                <a:ext uri="{FF2B5EF4-FFF2-40B4-BE49-F238E27FC236}">
                  <a16:creationId xmlns:a16="http://schemas.microsoft.com/office/drawing/2014/main" id="{4FF82A4B-AE0F-3A92-F6E4-18833967B4B4}"/>
                </a:ext>
              </a:extLst>
            </p:cNvPr>
            <p:cNvSpPr/>
            <p:nvPr/>
          </p:nvSpPr>
          <p:spPr>
            <a:xfrm rot="2700000">
              <a:off x="6894027" y="2218186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0DCD9A-38D8-4A6F-6246-397C9A83D007}"/>
                </a:ext>
              </a:extLst>
            </p:cNvPr>
            <p:cNvSpPr/>
            <p:nvPr/>
          </p:nvSpPr>
          <p:spPr>
            <a:xfrm>
              <a:off x="7093406" y="2124571"/>
              <a:ext cx="1233996" cy="1233996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A52981-9366-72AF-FE36-E6199A038EBC}"/>
                </a:ext>
              </a:extLst>
            </p:cNvPr>
            <p:cNvSpPr txBox="1"/>
            <p:nvPr/>
          </p:nvSpPr>
          <p:spPr>
            <a:xfrm>
              <a:off x="8128771" y="3220363"/>
              <a:ext cx="517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7A181FC-0CBE-0241-277E-C8FD78ECFC0B}"/>
              </a:ext>
            </a:extLst>
          </p:cNvPr>
          <p:cNvGrpSpPr/>
          <p:nvPr/>
        </p:nvGrpSpPr>
        <p:grpSpPr>
          <a:xfrm>
            <a:off x="603214" y="4386414"/>
            <a:ext cx="2032986" cy="1539877"/>
            <a:chOff x="8696235" y="2280330"/>
            <a:chExt cx="2032986" cy="1539877"/>
          </a:xfrm>
        </p:grpSpPr>
        <p:sp>
          <p:nvSpPr>
            <p:cNvPr id="15" name="Freeform: Shape 40">
              <a:extLst>
                <a:ext uri="{FF2B5EF4-FFF2-40B4-BE49-F238E27FC236}">
                  <a16:creationId xmlns:a16="http://schemas.microsoft.com/office/drawing/2014/main" id="{A68187B5-3551-B368-C2CC-32C509CADF1F}"/>
                </a:ext>
              </a:extLst>
            </p:cNvPr>
            <p:cNvSpPr/>
            <p:nvPr/>
          </p:nvSpPr>
          <p:spPr>
            <a:xfrm rot="18900000">
              <a:off x="8696235" y="2280330"/>
              <a:ext cx="2032986" cy="1463040"/>
            </a:xfrm>
            <a:custGeom>
              <a:avLst/>
              <a:gdLst>
                <a:gd name="connsiteX0" fmla="*/ 731520 w 2032986"/>
                <a:gd name="connsiteY0" fmla="*/ 0 h 1463040"/>
                <a:gd name="connsiteX1" fmla="*/ 1405554 w 2032986"/>
                <a:gd name="connsiteY1" fmla="*/ 446780 h 1463040"/>
                <a:gd name="connsiteX2" fmla="*/ 1422981 w 2032986"/>
                <a:gd name="connsiteY2" fmla="*/ 502920 h 1463040"/>
                <a:gd name="connsiteX3" fmla="*/ 1575786 w 2032986"/>
                <a:gd name="connsiteY3" fmla="*/ 502920 h 1463040"/>
                <a:gd name="connsiteX4" fmla="*/ 1575786 w 2032986"/>
                <a:gd name="connsiteY4" fmla="*/ 274320 h 1463040"/>
                <a:gd name="connsiteX5" fmla="*/ 2032986 w 2032986"/>
                <a:gd name="connsiteY5" fmla="*/ 731520 h 1463040"/>
                <a:gd name="connsiteX6" fmla="*/ 1575786 w 2032986"/>
                <a:gd name="connsiteY6" fmla="*/ 1188720 h 1463040"/>
                <a:gd name="connsiteX7" fmla="*/ 1575786 w 2032986"/>
                <a:gd name="connsiteY7" fmla="*/ 960120 h 1463040"/>
                <a:gd name="connsiteX8" fmla="*/ 1422981 w 2032986"/>
                <a:gd name="connsiteY8" fmla="*/ 960120 h 1463040"/>
                <a:gd name="connsiteX9" fmla="*/ 1405554 w 2032986"/>
                <a:gd name="connsiteY9" fmla="*/ 1016261 h 1463040"/>
                <a:gd name="connsiteX10" fmla="*/ 731520 w 2032986"/>
                <a:gd name="connsiteY10" fmla="*/ 1463040 h 1463040"/>
                <a:gd name="connsiteX11" fmla="*/ 0 w 2032986"/>
                <a:gd name="connsiteY11" fmla="*/ 731520 h 1463040"/>
                <a:gd name="connsiteX12" fmla="*/ 731520 w 2032986"/>
                <a:gd name="connsiteY12" fmla="*/ 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2986" h="1463040">
                  <a:moveTo>
                    <a:pt x="731520" y="0"/>
                  </a:moveTo>
                  <a:cubicBezTo>
                    <a:pt x="1034525" y="0"/>
                    <a:pt x="1294503" y="184226"/>
                    <a:pt x="1405554" y="446780"/>
                  </a:cubicBezTo>
                  <a:lnTo>
                    <a:pt x="1422981" y="502920"/>
                  </a:lnTo>
                  <a:lnTo>
                    <a:pt x="1575786" y="502920"/>
                  </a:lnTo>
                  <a:lnTo>
                    <a:pt x="1575786" y="274320"/>
                  </a:lnTo>
                  <a:lnTo>
                    <a:pt x="2032986" y="731520"/>
                  </a:lnTo>
                  <a:lnTo>
                    <a:pt x="1575786" y="1188720"/>
                  </a:lnTo>
                  <a:lnTo>
                    <a:pt x="1575786" y="960120"/>
                  </a:lnTo>
                  <a:lnTo>
                    <a:pt x="1422981" y="960120"/>
                  </a:lnTo>
                  <a:lnTo>
                    <a:pt x="1405554" y="1016261"/>
                  </a:lnTo>
                  <a:cubicBezTo>
                    <a:pt x="1294503" y="1278814"/>
                    <a:pt x="1034525" y="1463040"/>
                    <a:pt x="731520" y="1463040"/>
                  </a:cubicBezTo>
                  <a:cubicBezTo>
                    <a:pt x="327513" y="1463040"/>
                    <a:pt x="0" y="1135527"/>
                    <a:pt x="0" y="731520"/>
                  </a:cubicBezTo>
                  <a:cubicBezTo>
                    <a:pt x="0" y="327513"/>
                    <a:pt x="327513" y="0"/>
                    <a:pt x="731520" y="0"/>
                  </a:cubicBezTo>
                  <a:close/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44A1A2-C54D-F892-22D3-3AFB07DF18A6}"/>
                </a:ext>
              </a:extLst>
            </p:cNvPr>
            <p:cNvSpPr/>
            <p:nvPr/>
          </p:nvSpPr>
          <p:spPr>
            <a:xfrm>
              <a:off x="8891543" y="2586211"/>
              <a:ext cx="1233996" cy="1233996"/>
            </a:xfrm>
            <a:prstGeom prst="ellipse">
              <a:avLst/>
            </a:prstGeom>
            <a:solidFill>
              <a:schemeClr val="accent3">
                <a:lumMod val="75000"/>
                <a:alpha val="30000"/>
              </a:schemeClr>
            </a:solidFill>
            <a:ln>
              <a:noFill/>
            </a:ln>
            <a:effectLst>
              <a:outerShdw blurRad="203200" dist="381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4190009-7C3A-C2CF-4E51-213E498A65CA}"/>
                </a:ext>
              </a:extLst>
            </p:cNvPr>
            <p:cNvSpPr txBox="1"/>
            <p:nvPr/>
          </p:nvSpPr>
          <p:spPr>
            <a:xfrm>
              <a:off x="9951991" y="2360725"/>
              <a:ext cx="529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pic>
        <p:nvPicPr>
          <p:cNvPr id="36" name="Graphic 35" descr="Hourglass Full with solid fill">
            <a:extLst>
              <a:ext uri="{FF2B5EF4-FFF2-40B4-BE49-F238E27FC236}">
                <a16:creationId xmlns:a16="http://schemas.microsoft.com/office/drawing/2014/main" id="{605344BF-2C97-9C30-7ED7-A07D8AB11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963" y="2457131"/>
            <a:ext cx="457200" cy="457200"/>
          </a:xfrm>
          <a:prstGeom prst="rect">
            <a:avLst/>
          </a:prstGeom>
        </p:spPr>
      </p:pic>
      <p:pic>
        <p:nvPicPr>
          <p:cNvPr id="38" name="Graphic 37" descr="Dollar with solid fill">
            <a:extLst>
              <a:ext uri="{FF2B5EF4-FFF2-40B4-BE49-F238E27FC236}">
                <a16:creationId xmlns:a16="http://schemas.microsoft.com/office/drawing/2014/main" id="{A0635CFC-EBFA-62A6-1E22-899EA0C83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920" y="5080693"/>
            <a:ext cx="457200" cy="457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436C7A-2BF6-ECD7-9231-86DC01BD7A75}"/>
              </a:ext>
            </a:extLst>
          </p:cNvPr>
          <p:cNvSpPr/>
          <p:nvPr/>
        </p:nvSpPr>
        <p:spPr>
          <a:xfrm>
            <a:off x="2615871" y="1569027"/>
            <a:ext cx="1463040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Problem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785DE96-54C5-1272-4575-A2F830F69E24}"/>
              </a:ext>
            </a:extLst>
          </p:cNvPr>
          <p:cNvSpPr/>
          <p:nvPr/>
        </p:nvSpPr>
        <p:spPr>
          <a:xfrm>
            <a:off x="4170300" y="1569026"/>
            <a:ext cx="1843214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Supporting Insight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476B4D-28F0-E89C-B581-6EE12EA14DEE}"/>
              </a:ext>
            </a:extLst>
          </p:cNvPr>
          <p:cNvSpPr/>
          <p:nvPr/>
        </p:nvSpPr>
        <p:spPr>
          <a:xfrm>
            <a:off x="6104903" y="1569026"/>
            <a:ext cx="2295264" cy="4923847"/>
          </a:xfrm>
          <a:prstGeom prst="roundRect">
            <a:avLst>
              <a:gd name="adj" fmla="val 1170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Action / Incentive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16863-E5DE-A41C-1E0E-50169FAE9BA1}"/>
              </a:ext>
            </a:extLst>
          </p:cNvPr>
          <p:cNvSpPr>
            <a:spLocks/>
          </p:cNvSpPr>
          <p:nvPr/>
        </p:nvSpPr>
        <p:spPr>
          <a:xfrm rot="5400000">
            <a:off x="9954707" y="2373620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AB66CE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DF4F7-248B-2966-5970-8549927B990D}"/>
              </a:ext>
            </a:extLst>
          </p:cNvPr>
          <p:cNvSpPr txBox="1"/>
          <p:nvPr/>
        </p:nvSpPr>
        <p:spPr>
          <a:xfrm>
            <a:off x="9752161" y="3648498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Guests with group size of </a:t>
            </a:r>
            <a:r>
              <a:rPr lang="en-US" sz="1100" b="1">
                <a:solidFill>
                  <a:schemeClr val="bg1"/>
                </a:solidFill>
              </a:rPr>
              <a:t>2 </a:t>
            </a:r>
            <a:r>
              <a:rPr lang="en-US" sz="1100">
                <a:solidFill>
                  <a:schemeClr val="bg1"/>
                </a:solidFill>
              </a:rPr>
              <a:t>("likely couples") - Account for </a:t>
            </a:r>
            <a:r>
              <a:rPr lang="en-US" sz="1100" b="1">
                <a:solidFill>
                  <a:schemeClr val="bg1"/>
                </a:solidFill>
              </a:rPr>
              <a:t>~70% </a:t>
            </a:r>
            <a:r>
              <a:rPr lang="en-US" sz="1100">
                <a:solidFill>
                  <a:schemeClr val="bg1"/>
                </a:solidFill>
              </a:rPr>
              <a:t>of reservations. </a:t>
            </a:r>
            <a:r>
              <a:rPr lang="en-US" sz="1100" b="1">
                <a:solidFill>
                  <a:schemeClr val="bg1"/>
                </a:solidFill>
              </a:rPr>
              <a:t>Domestic guests (PRT origin). 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3B2979-72E0-B74B-957A-A3FD389B8B25}"/>
              </a:ext>
            </a:extLst>
          </p:cNvPr>
          <p:cNvSpPr>
            <a:spLocks noChangeAspect="1"/>
          </p:cNvSpPr>
          <p:nvPr/>
        </p:nvSpPr>
        <p:spPr>
          <a:xfrm>
            <a:off x="8905381" y="3665188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E2B9266F-AEED-0717-9314-82537ACDE4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88261" y="3848069"/>
            <a:ext cx="365760" cy="36576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C868F40-3E1F-B9C7-A627-83066698A368}"/>
              </a:ext>
            </a:extLst>
          </p:cNvPr>
          <p:cNvSpPr>
            <a:spLocks/>
          </p:cNvSpPr>
          <p:nvPr/>
        </p:nvSpPr>
        <p:spPr>
          <a:xfrm rot="5400000">
            <a:off x="9954707" y="3469401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D662A1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C3AAE-C0CF-B925-222C-5474F3D946E5}"/>
              </a:ext>
            </a:extLst>
          </p:cNvPr>
          <p:cNvSpPr txBox="1"/>
          <p:nvPr/>
        </p:nvSpPr>
        <p:spPr>
          <a:xfrm>
            <a:off x="9752161" y="4744279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Transient</a:t>
            </a:r>
            <a:r>
              <a:rPr lang="en-US" sz="1100" dirty="0">
                <a:solidFill>
                  <a:schemeClr val="bg1"/>
                </a:solidFill>
              </a:rPr>
              <a:t> customers (~75% of total reservations) via </a:t>
            </a:r>
            <a:r>
              <a:rPr lang="en-US" sz="1100" b="1" dirty="0">
                <a:solidFill>
                  <a:schemeClr val="bg1"/>
                </a:solidFill>
              </a:rPr>
              <a:t>Online TA </a:t>
            </a:r>
            <a:r>
              <a:rPr lang="en-US" sz="1100" dirty="0">
                <a:solidFill>
                  <a:schemeClr val="bg1"/>
                </a:solidFill>
              </a:rPr>
              <a:t>channel.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D09E668-1043-0C01-BD84-D1D9A3F3E228}"/>
              </a:ext>
            </a:extLst>
          </p:cNvPr>
          <p:cNvSpPr>
            <a:spLocks noChangeAspect="1"/>
          </p:cNvSpPr>
          <p:nvPr/>
        </p:nvSpPr>
        <p:spPr>
          <a:xfrm>
            <a:off x="8905381" y="4760969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4" name="Graphic 23" descr="Laptop with solid fill">
            <a:extLst>
              <a:ext uri="{FF2B5EF4-FFF2-40B4-BE49-F238E27FC236}">
                <a16:creationId xmlns:a16="http://schemas.microsoft.com/office/drawing/2014/main" id="{1E4EEF02-A4D4-2D11-61C1-047DDE881B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8261" y="4943850"/>
            <a:ext cx="365760" cy="36576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96366A7-A56E-D8F1-B7DA-600A42DD3D7B}"/>
              </a:ext>
            </a:extLst>
          </p:cNvPr>
          <p:cNvSpPr>
            <a:spLocks/>
          </p:cNvSpPr>
          <p:nvPr/>
        </p:nvSpPr>
        <p:spPr>
          <a:xfrm rot="5400000">
            <a:off x="9954706" y="1294530"/>
            <a:ext cx="968797" cy="3297968"/>
          </a:xfrm>
          <a:prstGeom prst="roundRect">
            <a:avLst>
              <a:gd name="adj" fmla="val 50000"/>
            </a:avLst>
          </a:prstGeom>
          <a:solidFill>
            <a:srgbClr val="7764E4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>
            <a:outerShdw blurRad="127000" dist="1905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algn="ctr" defTabSz="457200"/>
            <a:endParaRPr lang="en-US" sz="1100" kern="0">
              <a:solidFill>
                <a:srgbClr val="FFFF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92F2E3-2207-5E4F-4CDD-2ECD262C1245}"/>
              </a:ext>
            </a:extLst>
          </p:cNvPr>
          <p:cNvSpPr txBox="1"/>
          <p:nvPr/>
        </p:nvSpPr>
        <p:spPr>
          <a:xfrm>
            <a:off x="9752160" y="2569408"/>
            <a:ext cx="2175412" cy="74821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>
                <a:solidFill>
                  <a:schemeClr val="bg1"/>
                </a:solidFill>
              </a:rPr>
              <a:t>Double down on </a:t>
            </a:r>
            <a:r>
              <a:rPr lang="en-US" sz="1100" b="1">
                <a:solidFill>
                  <a:schemeClr val="bg1"/>
                </a:solidFill>
              </a:rPr>
              <a:t>City Hotels </a:t>
            </a:r>
            <a:r>
              <a:rPr lang="en-US" sz="1100">
                <a:solidFill>
                  <a:schemeClr val="bg1"/>
                </a:solidFill>
              </a:rPr>
              <a:t>(higher cancellations, higher revenue), </a:t>
            </a:r>
            <a:r>
              <a:rPr lang="en-US" sz="1100" b="1">
                <a:solidFill>
                  <a:schemeClr val="bg1"/>
                </a:solidFill>
              </a:rPr>
              <a:t>Suggested budget split</a:t>
            </a:r>
            <a:r>
              <a:rPr lang="en-US" sz="1100">
                <a:solidFill>
                  <a:schemeClr val="bg1"/>
                </a:solidFill>
              </a:rPr>
              <a:t>: City vs. Resort → </a:t>
            </a:r>
            <a:r>
              <a:rPr lang="en-US" sz="1100" b="1">
                <a:solidFill>
                  <a:schemeClr val="bg1"/>
                </a:solidFill>
              </a:rPr>
              <a:t>60:40.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1C8F5E6-92E9-51FE-A8EA-449A70E9B64B}"/>
              </a:ext>
            </a:extLst>
          </p:cNvPr>
          <p:cNvSpPr>
            <a:spLocks noChangeAspect="1"/>
          </p:cNvSpPr>
          <p:nvPr/>
        </p:nvSpPr>
        <p:spPr>
          <a:xfrm>
            <a:off x="8905380" y="2586098"/>
            <a:ext cx="731520" cy="731522"/>
          </a:xfrm>
          <a:custGeom>
            <a:avLst/>
            <a:gdLst>
              <a:gd name="connsiteX0" fmla="*/ -589 w 2121173"/>
              <a:gd name="connsiteY0" fmla="*/ 1060463 h 2121173"/>
              <a:gd name="connsiteX1" fmla="*/ 1059906 w 2121173"/>
              <a:gd name="connsiteY1" fmla="*/ -216 h 2121173"/>
              <a:gd name="connsiteX2" fmla="*/ 2120585 w 2121173"/>
              <a:gd name="connsiteY2" fmla="*/ 1060278 h 2121173"/>
              <a:gd name="connsiteX3" fmla="*/ 1060091 w 2121173"/>
              <a:gd name="connsiteY3" fmla="*/ 2120958 h 2121173"/>
              <a:gd name="connsiteX4" fmla="*/ 1059906 w 2121173"/>
              <a:gd name="connsiteY4" fmla="*/ 2120958 h 2121173"/>
              <a:gd name="connsiteX5" fmla="*/ -589 w 2121173"/>
              <a:gd name="connsiteY5" fmla="*/ 1060463 h 212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1173" h="2121173">
                <a:moveTo>
                  <a:pt x="-589" y="1060463"/>
                </a:moveTo>
                <a:cubicBezTo>
                  <a:pt x="-635" y="474714"/>
                  <a:pt x="474157" y="-161"/>
                  <a:pt x="1059906" y="-216"/>
                </a:cubicBezTo>
                <a:cubicBezTo>
                  <a:pt x="1645609" y="-272"/>
                  <a:pt x="2120493" y="474529"/>
                  <a:pt x="2120585" y="1060278"/>
                </a:cubicBezTo>
                <a:cubicBezTo>
                  <a:pt x="2120678" y="1646027"/>
                  <a:pt x="1645794" y="2120902"/>
                  <a:pt x="1060091" y="2120958"/>
                </a:cubicBezTo>
                <a:cubicBezTo>
                  <a:pt x="1060026" y="2120958"/>
                  <a:pt x="1059971" y="2120958"/>
                  <a:pt x="1059906" y="2120958"/>
                </a:cubicBezTo>
                <a:cubicBezTo>
                  <a:pt x="474212" y="2120958"/>
                  <a:pt x="-589" y="1646157"/>
                  <a:pt x="-589" y="1060463"/>
                </a:cubicBezTo>
                <a:close/>
              </a:path>
            </a:pathLst>
          </a:custGeom>
          <a:solidFill>
            <a:srgbClr val="FFFFFF"/>
          </a:solidFill>
          <a:ln w="9243" cap="flat">
            <a:noFill/>
            <a:prstDash val="solid"/>
            <a:miter/>
          </a:ln>
        </p:spPr>
        <p:txBody>
          <a:bodyPr lIns="0" tIns="0" rIns="0" bIns="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8" name="Graphic 27" descr="City with solid fill">
            <a:extLst>
              <a:ext uri="{FF2B5EF4-FFF2-40B4-BE49-F238E27FC236}">
                <a16:creationId xmlns:a16="http://schemas.microsoft.com/office/drawing/2014/main" id="{F0A5D364-ED04-DA03-1ADC-5B6EB91CD5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88260" y="2768979"/>
            <a:ext cx="365760" cy="3657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5A10401-8D98-C263-F750-F5BD9D76B348}"/>
              </a:ext>
            </a:extLst>
          </p:cNvPr>
          <p:cNvSpPr/>
          <p:nvPr/>
        </p:nvSpPr>
        <p:spPr>
          <a:xfrm>
            <a:off x="2542251" y="2021861"/>
            <a:ext cx="5936730" cy="20775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8D89E2-DFC0-BB11-A064-270ABB364C47}"/>
              </a:ext>
            </a:extLst>
          </p:cNvPr>
          <p:cNvSpPr/>
          <p:nvPr/>
        </p:nvSpPr>
        <p:spPr>
          <a:xfrm>
            <a:off x="2542251" y="4270503"/>
            <a:ext cx="5936730" cy="2083463"/>
          </a:xfrm>
          <a:prstGeom prst="rect">
            <a:avLst/>
          </a:prstGeom>
          <a:solidFill>
            <a:schemeClr val="accent3">
              <a:lumMod val="75000"/>
              <a:alpha val="20000"/>
            </a:schemeClr>
          </a:solidFill>
          <a:ln>
            <a:noFill/>
          </a:ln>
          <a:effectLst>
            <a:outerShdw blurRad="203200" dist="381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851A36-5B70-B308-39C7-F210C80584D2}"/>
              </a:ext>
            </a:extLst>
          </p:cNvPr>
          <p:cNvSpPr txBox="1"/>
          <p:nvPr/>
        </p:nvSpPr>
        <p:spPr>
          <a:xfrm>
            <a:off x="2612534" y="2021861"/>
            <a:ext cx="1463039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 dirty="0"/>
              <a:t>Long lead-times (&gt;90 days) are associated with higher cancellations (tentative bookings)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D7D1B7-EBCD-1238-43CA-80EF58F6A5C7}"/>
              </a:ext>
            </a:extLst>
          </p:cNvPr>
          <p:cNvSpPr txBox="1"/>
          <p:nvPr/>
        </p:nvSpPr>
        <p:spPr>
          <a:xfrm>
            <a:off x="2605002" y="4270503"/>
            <a:ext cx="1463039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/>
              <a:t>High booking totals ($100–$500) may lead to more cancellations, likely due to </a:t>
            </a:r>
            <a:r>
              <a:rPr lang="en-US" sz="1100" b="1"/>
              <a:t>financial commitment</a:t>
            </a:r>
            <a:r>
              <a:rPr lang="en-US" sz="1100"/>
              <a:t> or </a:t>
            </a:r>
            <a:r>
              <a:rPr lang="en-US" sz="1100" b="1"/>
              <a:t>unmet expectations</a:t>
            </a:r>
            <a:endParaRPr 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98EC7D-44B2-54EC-558B-0BB7CB043197}"/>
              </a:ext>
            </a:extLst>
          </p:cNvPr>
          <p:cNvSpPr txBox="1"/>
          <p:nvPr/>
        </p:nvSpPr>
        <p:spPr>
          <a:xfrm>
            <a:off x="4166963" y="2023218"/>
            <a:ext cx="1877082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/>
              <a:t>Repeat guests cancel less and tend to book closer to date of stay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84CA5B-E9CA-F74E-6F2E-3D42DB0B99CC}"/>
              </a:ext>
            </a:extLst>
          </p:cNvPr>
          <p:cNvSpPr txBox="1"/>
          <p:nvPr/>
        </p:nvSpPr>
        <p:spPr>
          <a:xfrm>
            <a:off x="4166962" y="4269147"/>
            <a:ext cx="1846551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100"/>
              <a:t>Fewer special requests and high mismatch rate (12.4%) indicate weak perceived value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6B4A9D-5717-6507-4C59-5156EEF00C1B}"/>
              </a:ext>
            </a:extLst>
          </p:cNvPr>
          <p:cNvSpPr txBox="1"/>
          <p:nvPr/>
        </p:nvSpPr>
        <p:spPr>
          <a:xfrm>
            <a:off x="6103235" y="2020505"/>
            <a:ext cx="2295264" cy="207757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Loyalty program for early-booking guests (&gt;90 days)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Early-bird discounts for non-refundable bookings (&gt;60 days out)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Periodic </a:t>
            </a:r>
            <a:r>
              <a:rPr lang="en-US" sz="1100" b="1" dirty="0"/>
              <a:t>“reconfirm your stay”</a:t>
            </a:r>
            <a:r>
              <a:rPr lang="en-US" sz="1100" dirty="0"/>
              <a:t> nudges via email/SMS.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244C298-6618-F1CC-5E37-C3F8D625D5F7}"/>
              </a:ext>
            </a:extLst>
          </p:cNvPr>
          <p:cNvSpPr txBox="1"/>
          <p:nvPr/>
        </p:nvSpPr>
        <p:spPr>
          <a:xfrm>
            <a:off x="6101563" y="4269148"/>
            <a:ext cx="2295264" cy="20775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Value-added offers: perks, early check-in, free breakfast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Loyalty points for completion of high-value stays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Upsell commitment: e.g., </a:t>
            </a:r>
            <a:r>
              <a:rPr lang="en-US" sz="1100" b="1"/>
              <a:t>free spa if not cancelled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4689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1B0247-A236-5F7D-0806-6978BE229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908" y="2587588"/>
            <a:ext cx="7202184" cy="1682824"/>
          </a:xfrm>
        </p:spPr>
        <p:txBody>
          <a:bodyPr/>
          <a:lstStyle/>
          <a:p>
            <a:pPr algn="ctr"/>
            <a:r>
              <a:rPr lang="en-US" sz="60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751333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3006</Words>
  <Application>Microsoft Macintosh PowerPoint</Application>
  <PresentationFormat>Widescreen</PresentationFormat>
  <Paragraphs>351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fkGroteskNeue</vt:lpstr>
      <vt:lpstr>Symbol</vt:lpstr>
      <vt:lpstr>system-ui</vt:lpstr>
      <vt:lpstr>1_Office Theme</vt:lpstr>
      <vt:lpstr>Predictive Modeling of Hotel Booking Cancellations</vt:lpstr>
      <vt:lpstr>The Hotel Industry</vt:lpstr>
      <vt:lpstr>Executive Summary</vt:lpstr>
      <vt:lpstr>Data Trends and Early Insights</vt:lpstr>
      <vt:lpstr>Data Trends and Early Insights Contd.</vt:lpstr>
      <vt:lpstr>Interpretation of Model Outcome</vt:lpstr>
      <vt:lpstr>Data Driven Comprehensive Marketing Plan</vt:lpstr>
      <vt:lpstr>Data Driven Comprehensive Marketing Plan</vt:lpstr>
      <vt:lpstr>Thank you!</vt:lpstr>
      <vt:lpstr>Appendix</vt:lpstr>
      <vt:lpstr>Correlation Analysis</vt:lpstr>
      <vt:lpstr>Side-by-Side Distribution Comparisons: Resort vs. City Hotels</vt:lpstr>
      <vt:lpstr>Interpretation of Model Outcome</vt:lpstr>
      <vt:lpstr>Interpreting Model Outcomes  </vt:lpstr>
      <vt:lpstr>Marketing Plan </vt:lpstr>
      <vt:lpstr>Marketing Plan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Priyadarshan Parida</dc:creator>
  <cp:lastModifiedBy>Priyadarshan Parida</cp:lastModifiedBy>
  <cp:revision>3</cp:revision>
  <dcterms:created xsi:type="dcterms:W3CDTF">2025-04-27T18:00:57Z</dcterms:created>
  <dcterms:modified xsi:type="dcterms:W3CDTF">2025-04-29T19:48:54Z</dcterms:modified>
</cp:coreProperties>
</file>